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7"/>
  </p:notesMasterIdLst>
  <p:sldIdLst>
    <p:sldId id="257" r:id="rId2"/>
    <p:sldId id="299" r:id="rId3"/>
    <p:sldId id="312" r:id="rId4"/>
    <p:sldId id="258" r:id="rId5"/>
    <p:sldId id="259" r:id="rId6"/>
    <p:sldId id="261" r:id="rId7"/>
    <p:sldId id="289" r:id="rId8"/>
    <p:sldId id="262" r:id="rId9"/>
    <p:sldId id="291" r:id="rId10"/>
    <p:sldId id="313" r:id="rId11"/>
    <p:sldId id="264" r:id="rId12"/>
    <p:sldId id="314" r:id="rId13"/>
    <p:sldId id="296" r:id="rId14"/>
    <p:sldId id="295" r:id="rId15"/>
    <p:sldId id="271" r:id="rId16"/>
    <p:sldId id="274" r:id="rId17"/>
    <p:sldId id="275" r:id="rId18"/>
    <p:sldId id="27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37" r:id="rId31"/>
    <p:sldId id="328" r:id="rId32"/>
    <p:sldId id="330" r:id="rId33"/>
    <p:sldId id="333" r:id="rId34"/>
    <p:sldId id="338" r:id="rId35"/>
    <p:sldId id="335" r:id="rId36"/>
    <p:sldId id="334" r:id="rId37"/>
    <p:sldId id="316" r:id="rId38"/>
    <p:sldId id="278" r:id="rId39"/>
    <p:sldId id="292" r:id="rId40"/>
    <p:sldId id="288" r:id="rId41"/>
    <p:sldId id="281" r:id="rId42"/>
    <p:sldId id="286" r:id="rId43"/>
    <p:sldId id="287" r:id="rId44"/>
    <p:sldId id="294" r:id="rId45"/>
    <p:sldId id="329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7D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58" autoAdjust="0"/>
  </p:normalViewPr>
  <p:slideViewPr>
    <p:cSldViewPr>
      <p:cViewPr varScale="1">
        <p:scale>
          <a:sx n="88" d="100"/>
          <a:sy n="88" d="100"/>
        </p:scale>
        <p:origin x="-10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9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DAC063-4CB9-47E8-B631-EC1AEFED658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B991A2-7118-45F4-A9FB-5C6271E4FBE9}">
      <dgm:prSet phldrT="[Text]"/>
      <dgm:spPr/>
      <dgm:t>
        <a:bodyPr/>
        <a:lstStyle/>
        <a:p>
          <a:r>
            <a:rPr lang="sr-Cyrl-CS" dirty="0" smtClean="0"/>
            <a:t>ДИРЕКТОР </a:t>
          </a:r>
          <a:endParaRPr lang="en-US" dirty="0"/>
        </a:p>
      </dgm:t>
    </dgm:pt>
    <dgm:pt modelId="{03DE6F0A-A473-4DBC-AD17-11B7310838DD}" type="parTrans" cxnId="{0CEAA2C6-236F-4975-B7F9-16554029668A}">
      <dgm:prSet/>
      <dgm:spPr/>
      <dgm:t>
        <a:bodyPr/>
        <a:lstStyle/>
        <a:p>
          <a:endParaRPr lang="en-US"/>
        </a:p>
      </dgm:t>
    </dgm:pt>
    <dgm:pt modelId="{02A77EF0-3423-4C17-93BB-8D9135ADABF3}" type="sibTrans" cxnId="{0CEAA2C6-236F-4975-B7F9-16554029668A}">
      <dgm:prSet/>
      <dgm:spPr/>
      <dgm:t>
        <a:bodyPr/>
        <a:lstStyle/>
        <a:p>
          <a:endParaRPr lang="en-US"/>
        </a:p>
      </dgm:t>
    </dgm:pt>
    <dgm:pt modelId="{18432F55-CA21-42B6-9891-974B00A3E189}">
      <dgm:prSet phldrT="[Text]"/>
      <dgm:spPr/>
      <dgm:t>
        <a:bodyPr/>
        <a:lstStyle/>
        <a:p>
          <a:r>
            <a:rPr lang="sr-Cyrl-CS" dirty="0" smtClean="0"/>
            <a:t>НАБАВКА</a:t>
          </a:r>
          <a:endParaRPr lang="en-US" dirty="0"/>
        </a:p>
      </dgm:t>
    </dgm:pt>
    <dgm:pt modelId="{C2D62A73-416B-4DE0-BFC8-83FC5D39242A}" type="parTrans" cxnId="{2A3B0C66-4BCE-4FD9-83C1-9982FE9DD4AB}">
      <dgm:prSet/>
      <dgm:spPr/>
      <dgm:t>
        <a:bodyPr/>
        <a:lstStyle/>
        <a:p>
          <a:endParaRPr lang="en-US"/>
        </a:p>
      </dgm:t>
    </dgm:pt>
    <dgm:pt modelId="{CD5F0BEB-5940-43D8-A70A-C52EBAD9748B}" type="sibTrans" cxnId="{2A3B0C66-4BCE-4FD9-83C1-9982FE9DD4AB}">
      <dgm:prSet/>
      <dgm:spPr/>
      <dgm:t>
        <a:bodyPr/>
        <a:lstStyle/>
        <a:p>
          <a:endParaRPr lang="en-US"/>
        </a:p>
      </dgm:t>
    </dgm:pt>
    <dgm:pt modelId="{1FEA1891-CAD0-4455-A441-47E4BABF46BD}">
      <dgm:prSet phldrT="[Text]"/>
      <dgm:spPr/>
      <dgm:t>
        <a:bodyPr/>
        <a:lstStyle/>
        <a:p>
          <a:r>
            <a:rPr lang="sr-Cyrl-CS" dirty="0" smtClean="0"/>
            <a:t>ПРОИЗВОДЊА</a:t>
          </a:r>
          <a:endParaRPr lang="en-US" dirty="0"/>
        </a:p>
      </dgm:t>
    </dgm:pt>
    <dgm:pt modelId="{79467B5D-3392-4DB4-9EE6-F40D048C11AB}" type="parTrans" cxnId="{A62936CD-2D10-4328-B34C-4922804723DD}">
      <dgm:prSet/>
      <dgm:spPr/>
      <dgm:t>
        <a:bodyPr/>
        <a:lstStyle/>
        <a:p>
          <a:endParaRPr lang="en-US"/>
        </a:p>
      </dgm:t>
    </dgm:pt>
    <dgm:pt modelId="{E5C28B3F-3526-4571-9C18-A31BA505CC11}" type="sibTrans" cxnId="{A62936CD-2D10-4328-B34C-4922804723DD}">
      <dgm:prSet/>
      <dgm:spPr/>
      <dgm:t>
        <a:bodyPr/>
        <a:lstStyle/>
        <a:p>
          <a:endParaRPr lang="en-US"/>
        </a:p>
      </dgm:t>
    </dgm:pt>
    <dgm:pt modelId="{E8A5AB8E-C3E3-4378-B919-936D078101BB}">
      <dgm:prSet phldrT="[Text]"/>
      <dgm:spPr/>
      <dgm:t>
        <a:bodyPr/>
        <a:lstStyle/>
        <a:p>
          <a:r>
            <a:rPr lang="sr-Cyrl-CS" dirty="0" smtClean="0"/>
            <a:t>ПРОДАЈА</a:t>
          </a:r>
          <a:endParaRPr lang="en-US" dirty="0"/>
        </a:p>
      </dgm:t>
    </dgm:pt>
    <dgm:pt modelId="{9FF6EE3D-1D53-44AD-A9C7-AF9B3256C65F}" type="parTrans" cxnId="{75E71D70-31B4-4F8F-80E5-4BD965A4CA3E}">
      <dgm:prSet/>
      <dgm:spPr/>
      <dgm:t>
        <a:bodyPr/>
        <a:lstStyle/>
        <a:p>
          <a:endParaRPr lang="en-US"/>
        </a:p>
      </dgm:t>
    </dgm:pt>
    <dgm:pt modelId="{D4E866FA-0D8D-4E00-9ADB-E26B92DCD0CA}" type="sibTrans" cxnId="{75E71D70-31B4-4F8F-80E5-4BD965A4CA3E}">
      <dgm:prSet/>
      <dgm:spPr/>
      <dgm:t>
        <a:bodyPr/>
        <a:lstStyle/>
        <a:p>
          <a:endParaRPr lang="en-US"/>
        </a:p>
      </dgm:t>
    </dgm:pt>
    <dgm:pt modelId="{96529D15-4536-4AF7-A5A9-339DD87998C0}" type="pres">
      <dgm:prSet presAssocID="{09DAC063-4CB9-47E8-B631-EC1AEFED658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CD809EA-3EAA-4AD3-8198-C90BC11B23D0}" type="pres">
      <dgm:prSet presAssocID="{18B991A2-7118-45F4-A9FB-5C6271E4FBE9}" presName="hierRoot1" presStyleCnt="0"/>
      <dgm:spPr/>
    </dgm:pt>
    <dgm:pt modelId="{5C03D037-F555-43DA-9DB1-7FBBDAE10885}" type="pres">
      <dgm:prSet presAssocID="{18B991A2-7118-45F4-A9FB-5C6271E4FBE9}" presName="composite" presStyleCnt="0"/>
      <dgm:spPr/>
    </dgm:pt>
    <dgm:pt modelId="{AA076BA2-2269-4C68-9298-95009A002786}" type="pres">
      <dgm:prSet presAssocID="{18B991A2-7118-45F4-A9FB-5C6271E4FBE9}" presName="background" presStyleLbl="node0" presStyleIdx="0" presStyleCnt="1"/>
      <dgm:spPr/>
    </dgm:pt>
    <dgm:pt modelId="{3EDAE202-1572-4BF5-A522-A7BC9316E98A}" type="pres">
      <dgm:prSet presAssocID="{18B991A2-7118-45F4-A9FB-5C6271E4FBE9}" presName="text" presStyleLbl="fgAcc0" presStyleIdx="0" presStyleCnt="1" custScaleX="165947" custScaleY="1036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275941-1A78-4A67-AB9C-355FFD55820D}" type="pres">
      <dgm:prSet presAssocID="{18B991A2-7118-45F4-A9FB-5C6271E4FBE9}" presName="hierChild2" presStyleCnt="0"/>
      <dgm:spPr/>
    </dgm:pt>
    <dgm:pt modelId="{35939A46-6B19-45D4-8830-717F2DAB0C5C}" type="pres">
      <dgm:prSet presAssocID="{C2D62A73-416B-4DE0-BFC8-83FC5D39242A}" presName="Name10" presStyleLbl="parChTrans1D2" presStyleIdx="0" presStyleCnt="3"/>
      <dgm:spPr/>
      <dgm:t>
        <a:bodyPr/>
        <a:lstStyle/>
        <a:p>
          <a:endParaRPr lang="en-US"/>
        </a:p>
      </dgm:t>
    </dgm:pt>
    <dgm:pt modelId="{EEEE452E-5F40-4A70-B320-26607DCC72AB}" type="pres">
      <dgm:prSet presAssocID="{18432F55-CA21-42B6-9891-974B00A3E189}" presName="hierRoot2" presStyleCnt="0"/>
      <dgm:spPr/>
    </dgm:pt>
    <dgm:pt modelId="{573CDE1F-890B-4073-9385-66ED35A6B47C}" type="pres">
      <dgm:prSet presAssocID="{18432F55-CA21-42B6-9891-974B00A3E189}" presName="composite2" presStyleCnt="0"/>
      <dgm:spPr/>
    </dgm:pt>
    <dgm:pt modelId="{D08F6818-FF37-414F-AE21-DB40046AE7BC}" type="pres">
      <dgm:prSet presAssocID="{18432F55-CA21-42B6-9891-974B00A3E189}" presName="background2" presStyleLbl="node2" presStyleIdx="0" presStyleCnt="3"/>
      <dgm:spPr/>
    </dgm:pt>
    <dgm:pt modelId="{12CE53AD-B879-4D9D-94C7-A11501FDD5CF}" type="pres">
      <dgm:prSet presAssocID="{18432F55-CA21-42B6-9891-974B00A3E189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37B83D-2E8D-46F9-9B57-DE131A58486B}" type="pres">
      <dgm:prSet presAssocID="{18432F55-CA21-42B6-9891-974B00A3E189}" presName="hierChild3" presStyleCnt="0"/>
      <dgm:spPr/>
    </dgm:pt>
    <dgm:pt modelId="{B3FCFCAF-8A75-419E-A41C-E70DB7F1320C}" type="pres">
      <dgm:prSet presAssocID="{79467B5D-3392-4DB4-9EE6-F40D048C11AB}" presName="Name10" presStyleLbl="parChTrans1D2" presStyleIdx="1" presStyleCnt="3"/>
      <dgm:spPr/>
      <dgm:t>
        <a:bodyPr/>
        <a:lstStyle/>
        <a:p>
          <a:endParaRPr lang="en-US"/>
        </a:p>
      </dgm:t>
    </dgm:pt>
    <dgm:pt modelId="{776C0AAE-E99F-4484-883A-46A9DABD7405}" type="pres">
      <dgm:prSet presAssocID="{1FEA1891-CAD0-4455-A441-47E4BABF46BD}" presName="hierRoot2" presStyleCnt="0"/>
      <dgm:spPr/>
    </dgm:pt>
    <dgm:pt modelId="{F25FB151-AE6C-4D87-BC8B-6F225EC67F67}" type="pres">
      <dgm:prSet presAssocID="{1FEA1891-CAD0-4455-A441-47E4BABF46BD}" presName="composite2" presStyleCnt="0"/>
      <dgm:spPr/>
    </dgm:pt>
    <dgm:pt modelId="{47AFD516-10CB-478C-BAF7-B71369E8CB37}" type="pres">
      <dgm:prSet presAssocID="{1FEA1891-CAD0-4455-A441-47E4BABF46BD}" presName="background2" presStyleLbl="node2" presStyleIdx="1" presStyleCnt="3"/>
      <dgm:spPr/>
    </dgm:pt>
    <dgm:pt modelId="{3A0287E3-3B61-4418-B2EF-D25A25315BD6}" type="pres">
      <dgm:prSet presAssocID="{1FEA1891-CAD0-4455-A441-47E4BABF46BD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C4FAA3-85CF-40E2-82DE-4E51C1832C6B}" type="pres">
      <dgm:prSet presAssocID="{1FEA1891-CAD0-4455-A441-47E4BABF46BD}" presName="hierChild3" presStyleCnt="0"/>
      <dgm:spPr/>
    </dgm:pt>
    <dgm:pt modelId="{832591C4-09D7-4429-825B-BE0B61EA072D}" type="pres">
      <dgm:prSet presAssocID="{9FF6EE3D-1D53-44AD-A9C7-AF9B3256C65F}" presName="Name10" presStyleLbl="parChTrans1D2" presStyleIdx="2" presStyleCnt="3"/>
      <dgm:spPr/>
      <dgm:t>
        <a:bodyPr/>
        <a:lstStyle/>
        <a:p>
          <a:endParaRPr lang="en-US"/>
        </a:p>
      </dgm:t>
    </dgm:pt>
    <dgm:pt modelId="{C4DE4A78-DDF2-4BE9-B064-D7E50B3F6C61}" type="pres">
      <dgm:prSet presAssocID="{E8A5AB8E-C3E3-4378-B919-936D078101BB}" presName="hierRoot2" presStyleCnt="0"/>
      <dgm:spPr/>
    </dgm:pt>
    <dgm:pt modelId="{59317593-F21C-476D-9FC8-098F80EC84D9}" type="pres">
      <dgm:prSet presAssocID="{E8A5AB8E-C3E3-4378-B919-936D078101BB}" presName="composite2" presStyleCnt="0"/>
      <dgm:spPr/>
    </dgm:pt>
    <dgm:pt modelId="{93D9DFE3-A6F1-4D30-ACAA-8C63B78D9651}" type="pres">
      <dgm:prSet presAssocID="{E8A5AB8E-C3E3-4378-B919-936D078101BB}" presName="background2" presStyleLbl="node2" presStyleIdx="2" presStyleCnt="3"/>
      <dgm:spPr/>
    </dgm:pt>
    <dgm:pt modelId="{76638A87-709E-4BB8-8371-8FF5FE2EB808}" type="pres">
      <dgm:prSet presAssocID="{E8A5AB8E-C3E3-4378-B919-936D078101BB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13A49B-D332-41CD-85EB-0313D8BDE75A}" type="pres">
      <dgm:prSet presAssocID="{E8A5AB8E-C3E3-4378-B919-936D078101BB}" presName="hierChild3" presStyleCnt="0"/>
      <dgm:spPr/>
    </dgm:pt>
  </dgm:ptLst>
  <dgm:cxnLst>
    <dgm:cxn modelId="{A62936CD-2D10-4328-B34C-4922804723DD}" srcId="{18B991A2-7118-45F4-A9FB-5C6271E4FBE9}" destId="{1FEA1891-CAD0-4455-A441-47E4BABF46BD}" srcOrd="1" destOrd="0" parTransId="{79467B5D-3392-4DB4-9EE6-F40D048C11AB}" sibTransId="{E5C28B3F-3526-4571-9C18-A31BA505CC11}"/>
    <dgm:cxn modelId="{3243B9A7-7548-434F-B184-F11D94244D61}" type="presOf" srcId="{09DAC063-4CB9-47E8-B631-EC1AEFED6585}" destId="{96529D15-4536-4AF7-A5A9-339DD87998C0}" srcOrd="0" destOrd="0" presId="urn:microsoft.com/office/officeart/2005/8/layout/hierarchy1"/>
    <dgm:cxn modelId="{00D6E7E2-2DB7-47A7-BAD4-4022B7A20F74}" type="presOf" srcId="{C2D62A73-416B-4DE0-BFC8-83FC5D39242A}" destId="{35939A46-6B19-45D4-8830-717F2DAB0C5C}" srcOrd="0" destOrd="0" presId="urn:microsoft.com/office/officeart/2005/8/layout/hierarchy1"/>
    <dgm:cxn modelId="{2A3B0C66-4BCE-4FD9-83C1-9982FE9DD4AB}" srcId="{18B991A2-7118-45F4-A9FB-5C6271E4FBE9}" destId="{18432F55-CA21-42B6-9891-974B00A3E189}" srcOrd="0" destOrd="0" parTransId="{C2D62A73-416B-4DE0-BFC8-83FC5D39242A}" sibTransId="{CD5F0BEB-5940-43D8-A70A-C52EBAD9748B}"/>
    <dgm:cxn modelId="{EFA065A6-914D-4B47-8839-64A68A78E336}" type="presOf" srcId="{18B991A2-7118-45F4-A9FB-5C6271E4FBE9}" destId="{3EDAE202-1572-4BF5-A522-A7BC9316E98A}" srcOrd="0" destOrd="0" presId="urn:microsoft.com/office/officeart/2005/8/layout/hierarchy1"/>
    <dgm:cxn modelId="{9A980209-7B3B-418E-8AFD-964A2E9AC83F}" type="presOf" srcId="{1FEA1891-CAD0-4455-A441-47E4BABF46BD}" destId="{3A0287E3-3B61-4418-B2EF-D25A25315BD6}" srcOrd="0" destOrd="0" presId="urn:microsoft.com/office/officeart/2005/8/layout/hierarchy1"/>
    <dgm:cxn modelId="{0CEAA2C6-236F-4975-B7F9-16554029668A}" srcId="{09DAC063-4CB9-47E8-B631-EC1AEFED6585}" destId="{18B991A2-7118-45F4-A9FB-5C6271E4FBE9}" srcOrd="0" destOrd="0" parTransId="{03DE6F0A-A473-4DBC-AD17-11B7310838DD}" sibTransId="{02A77EF0-3423-4C17-93BB-8D9135ADABF3}"/>
    <dgm:cxn modelId="{8B6B4246-0412-4BF1-B2FE-53A86C08DFA4}" type="presOf" srcId="{79467B5D-3392-4DB4-9EE6-F40D048C11AB}" destId="{B3FCFCAF-8A75-419E-A41C-E70DB7F1320C}" srcOrd="0" destOrd="0" presId="urn:microsoft.com/office/officeart/2005/8/layout/hierarchy1"/>
    <dgm:cxn modelId="{52AB3DAB-849E-419C-BAE1-8A2846935457}" type="presOf" srcId="{9FF6EE3D-1D53-44AD-A9C7-AF9B3256C65F}" destId="{832591C4-09D7-4429-825B-BE0B61EA072D}" srcOrd="0" destOrd="0" presId="urn:microsoft.com/office/officeart/2005/8/layout/hierarchy1"/>
    <dgm:cxn modelId="{2A7F5BD9-7757-4651-A19F-C34E622B3595}" type="presOf" srcId="{E8A5AB8E-C3E3-4378-B919-936D078101BB}" destId="{76638A87-709E-4BB8-8371-8FF5FE2EB808}" srcOrd="0" destOrd="0" presId="urn:microsoft.com/office/officeart/2005/8/layout/hierarchy1"/>
    <dgm:cxn modelId="{E79C7E62-62AC-47C5-B2A9-14DE710737F2}" type="presOf" srcId="{18432F55-CA21-42B6-9891-974B00A3E189}" destId="{12CE53AD-B879-4D9D-94C7-A11501FDD5CF}" srcOrd="0" destOrd="0" presId="urn:microsoft.com/office/officeart/2005/8/layout/hierarchy1"/>
    <dgm:cxn modelId="{75E71D70-31B4-4F8F-80E5-4BD965A4CA3E}" srcId="{18B991A2-7118-45F4-A9FB-5C6271E4FBE9}" destId="{E8A5AB8E-C3E3-4378-B919-936D078101BB}" srcOrd="2" destOrd="0" parTransId="{9FF6EE3D-1D53-44AD-A9C7-AF9B3256C65F}" sibTransId="{D4E866FA-0D8D-4E00-9ADB-E26B92DCD0CA}"/>
    <dgm:cxn modelId="{BB5207F8-26E5-450A-9857-113ACC6690DC}" type="presParOf" srcId="{96529D15-4536-4AF7-A5A9-339DD87998C0}" destId="{9CD809EA-3EAA-4AD3-8198-C90BC11B23D0}" srcOrd="0" destOrd="0" presId="urn:microsoft.com/office/officeart/2005/8/layout/hierarchy1"/>
    <dgm:cxn modelId="{3D511A7E-FF43-49A3-92A0-DAAEAE0487BA}" type="presParOf" srcId="{9CD809EA-3EAA-4AD3-8198-C90BC11B23D0}" destId="{5C03D037-F555-43DA-9DB1-7FBBDAE10885}" srcOrd="0" destOrd="0" presId="urn:microsoft.com/office/officeart/2005/8/layout/hierarchy1"/>
    <dgm:cxn modelId="{DB9ACA12-C162-4CA1-B5F7-5BE874A96C53}" type="presParOf" srcId="{5C03D037-F555-43DA-9DB1-7FBBDAE10885}" destId="{AA076BA2-2269-4C68-9298-95009A002786}" srcOrd="0" destOrd="0" presId="urn:microsoft.com/office/officeart/2005/8/layout/hierarchy1"/>
    <dgm:cxn modelId="{A90E78CC-ADDF-4F19-BF0F-671E885843F0}" type="presParOf" srcId="{5C03D037-F555-43DA-9DB1-7FBBDAE10885}" destId="{3EDAE202-1572-4BF5-A522-A7BC9316E98A}" srcOrd="1" destOrd="0" presId="urn:microsoft.com/office/officeart/2005/8/layout/hierarchy1"/>
    <dgm:cxn modelId="{E09CB2D0-37A4-4829-850D-717D7F990B3E}" type="presParOf" srcId="{9CD809EA-3EAA-4AD3-8198-C90BC11B23D0}" destId="{7F275941-1A78-4A67-AB9C-355FFD55820D}" srcOrd="1" destOrd="0" presId="urn:microsoft.com/office/officeart/2005/8/layout/hierarchy1"/>
    <dgm:cxn modelId="{401D2064-3CA5-4BE0-BB41-175EF51534E9}" type="presParOf" srcId="{7F275941-1A78-4A67-AB9C-355FFD55820D}" destId="{35939A46-6B19-45D4-8830-717F2DAB0C5C}" srcOrd="0" destOrd="0" presId="urn:microsoft.com/office/officeart/2005/8/layout/hierarchy1"/>
    <dgm:cxn modelId="{A9D186FC-47B1-44A8-A6AD-6E9094500AD2}" type="presParOf" srcId="{7F275941-1A78-4A67-AB9C-355FFD55820D}" destId="{EEEE452E-5F40-4A70-B320-26607DCC72AB}" srcOrd="1" destOrd="0" presId="urn:microsoft.com/office/officeart/2005/8/layout/hierarchy1"/>
    <dgm:cxn modelId="{FE599432-B28A-4D5B-A17A-ABAAC8E3055B}" type="presParOf" srcId="{EEEE452E-5F40-4A70-B320-26607DCC72AB}" destId="{573CDE1F-890B-4073-9385-66ED35A6B47C}" srcOrd="0" destOrd="0" presId="urn:microsoft.com/office/officeart/2005/8/layout/hierarchy1"/>
    <dgm:cxn modelId="{430B135C-F444-432A-BE88-EA4DFA66AEB1}" type="presParOf" srcId="{573CDE1F-890B-4073-9385-66ED35A6B47C}" destId="{D08F6818-FF37-414F-AE21-DB40046AE7BC}" srcOrd="0" destOrd="0" presId="urn:microsoft.com/office/officeart/2005/8/layout/hierarchy1"/>
    <dgm:cxn modelId="{30E9CFBF-76F3-4792-B684-7158006D166C}" type="presParOf" srcId="{573CDE1F-890B-4073-9385-66ED35A6B47C}" destId="{12CE53AD-B879-4D9D-94C7-A11501FDD5CF}" srcOrd="1" destOrd="0" presId="urn:microsoft.com/office/officeart/2005/8/layout/hierarchy1"/>
    <dgm:cxn modelId="{A0F0F18D-8392-4BBE-8572-72DBA3A88921}" type="presParOf" srcId="{EEEE452E-5F40-4A70-B320-26607DCC72AB}" destId="{9737B83D-2E8D-46F9-9B57-DE131A58486B}" srcOrd="1" destOrd="0" presId="urn:microsoft.com/office/officeart/2005/8/layout/hierarchy1"/>
    <dgm:cxn modelId="{DC83C4A3-8157-49F9-9ED6-2B4A7E91D7A7}" type="presParOf" srcId="{7F275941-1A78-4A67-AB9C-355FFD55820D}" destId="{B3FCFCAF-8A75-419E-A41C-E70DB7F1320C}" srcOrd="2" destOrd="0" presId="urn:microsoft.com/office/officeart/2005/8/layout/hierarchy1"/>
    <dgm:cxn modelId="{42937DD7-906C-4F10-AFFD-927D39F7271E}" type="presParOf" srcId="{7F275941-1A78-4A67-AB9C-355FFD55820D}" destId="{776C0AAE-E99F-4484-883A-46A9DABD7405}" srcOrd="3" destOrd="0" presId="urn:microsoft.com/office/officeart/2005/8/layout/hierarchy1"/>
    <dgm:cxn modelId="{7E370CF5-3898-43F1-B6B6-2C8A3A99803C}" type="presParOf" srcId="{776C0AAE-E99F-4484-883A-46A9DABD7405}" destId="{F25FB151-AE6C-4D87-BC8B-6F225EC67F67}" srcOrd="0" destOrd="0" presId="urn:microsoft.com/office/officeart/2005/8/layout/hierarchy1"/>
    <dgm:cxn modelId="{56D81ECD-48D1-498D-9CEE-67EE0E0AF63A}" type="presParOf" srcId="{F25FB151-AE6C-4D87-BC8B-6F225EC67F67}" destId="{47AFD516-10CB-478C-BAF7-B71369E8CB37}" srcOrd="0" destOrd="0" presId="urn:microsoft.com/office/officeart/2005/8/layout/hierarchy1"/>
    <dgm:cxn modelId="{CEC6FFBF-4B6A-407E-97E9-91EC847CED29}" type="presParOf" srcId="{F25FB151-AE6C-4D87-BC8B-6F225EC67F67}" destId="{3A0287E3-3B61-4418-B2EF-D25A25315BD6}" srcOrd="1" destOrd="0" presId="urn:microsoft.com/office/officeart/2005/8/layout/hierarchy1"/>
    <dgm:cxn modelId="{3564E6C8-8927-4B99-B571-1D9013592607}" type="presParOf" srcId="{776C0AAE-E99F-4484-883A-46A9DABD7405}" destId="{30C4FAA3-85CF-40E2-82DE-4E51C1832C6B}" srcOrd="1" destOrd="0" presId="urn:microsoft.com/office/officeart/2005/8/layout/hierarchy1"/>
    <dgm:cxn modelId="{746921B9-13F5-468E-B1AE-A81BAB77C16A}" type="presParOf" srcId="{7F275941-1A78-4A67-AB9C-355FFD55820D}" destId="{832591C4-09D7-4429-825B-BE0B61EA072D}" srcOrd="4" destOrd="0" presId="urn:microsoft.com/office/officeart/2005/8/layout/hierarchy1"/>
    <dgm:cxn modelId="{22D7D809-9C7E-4901-B9C6-D3021C3D21C8}" type="presParOf" srcId="{7F275941-1A78-4A67-AB9C-355FFD55820D}" destId="{C4DE4A78-DDF2-4BE9-B064-D7E50B3F6C61}" srcOrd="5" destOrd="0" presId="urn:microsoft.com/office/officeart/2005/8/layout/hierarchy1"/>
    <dgm:cxn modelId="{F4EDED5D-D9AF-404C-A470-18071B5A9E3B}" type="presParOf" srcId="{C4DE4A78-DDF2-4BE9-B064-D7E50B3F6C61}" destId="{59317593-F21C-476D-9FC8-098F80EC84D9}" srcOrd="0" destOrd="0" presId="urn:microsoft.com/office/officeart/2005/8/layout/hierarchy1"/>
    <dgm:cxn modelId="{D45E7ED2-040C-4333-AEE7-5947410C17BD}" type="presParOf" srcId="{59317593-F21C-476D-9FC8-098F80EC84D9}" destId="{93D9DFE3-A6F1-4D30-ACAA-8C63B78D9651}" srcOrd="0" destOrd="0" presId="urn:microsoft.com/office/officeart/2005/8/layout/hierarchy1"/>
    <dgm:cxn modelId="{E00CEC8B-E5BB-4C31-92E6-D273FE9109FB}" type="presParOf" srcId="{59317593-F21C-476D-9FC8-098F80EC84D9}" destId="{76638A87-709E-4BB8-8371-8FF5FE2EB808}" srcOrd="1" destOrd="0" presId="urn:microsoft.com/office/officeart/2005/8/layout/hierarchy1"/>
    <dgm:cxn modelId="{7A4F4A86-F091-4349-9FC9-45C0E72659AB}" type="presParOf" srcId="{C4DE4A78-DDF2-4BE9-B064-D7E50B3F6C61}" destId="{3C13A49B-D332-41CD-85EB-0313D8BDE75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591C4-09D7-4429-825B-BE0B61EA072D}">
      <dsp:nvSpPr>
        <dsp:cNvPr id="0" name=""/>
        <dsp:cNvSpPr/>
      </dsp:nvSpPr>
      <dsp:spPr>
        <a:xfrm>
          <a:off x="3986212" y="1830833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FCFCAF-8A75-419E-A41C-E70DB7F1320C}">
      <dsp:nvSpPr>
        <dsp:cNvPr id="0" name=""/>
        <dsp:cNvSpPr/>
      </dsp:nvSpPr>
      <dsp:spPr>
        <a:xfrm>
          <a:off x="3940492" y="1830833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39A46-6B19-45D4-8830-717F2DAB0C5C}">
      <dsp:nvSpPr>
        <dsp:cNvPr id="0" name=""/>
        <dsp:cNvSpPr/>
      </dsp:nvSpPr>
      <dsp:spPr>
        <a:xfrm>
          <a:off x="1157287" y="1830833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076BA2-2269-4C68-9298-95009A002786}">
      <dsp:nvSpPr>
        <dsp:cNvPr id="0" name=""/>
        <dsp:cNvSpPr/>
      </dsp:nvSpPr>
      <dsp:spPr>
        <a:xfrm>
          <a:off x="2065728" y="307902"/>
          <a:ext cx="3840967" cy="15229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DAE202-1572-4BF5-A522-A7BC9316E98A}">
      <dsp:nvSpPr>
        <dsp:cNvPr id="0" name=""/>
        <dsp:cNvSpPr/>
      </dsp:nvSpPr>
      <dsp:spPr>
        <a:xfrm>
          <a:off x="2322903" y="552218"/>
          <a:ext cx="3840967" cy="15229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200" kern="1200" dirty="0" smtClean="0"/>
            <a:t>ДИРЕКТОР </a:t>
          </a:r>
          <a:endParaRPr lang="en-US" sz="2200" kern="1200" dirty="0"/>
        </a:p>
      </dsp:txBody>
      <dsp:txXfrm>
        <a:off x="2367508" y="596823"/>
        <a:ext cx="3751757" cy="1433720"/>
      </dsp:txXfrm>
    </dsp:sp>
    <dsp:sp modelId="{D08F6818-FF37-414F-AE21-DB40046AE7BC}">
      <dsp:nvSpPr>
        <dsp:cNvPr id="0" name=""/>
        <dsp:cNvSpPr/>
      </dsp:nvSpPr>
      <dsp:spPr>
        <a:xfrm>
          <a:off x="0" y="2503989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CE53AD-B879-4D9D-94C7-A11501FDD5CF}">
      <dsp:nvSpPr>
        <dsp:cNvPr id="0" name=""/>
        <dsp:cNvSpPr/>
      </dsp:nvSpPr>
      <dsp:spPr>
        <a:xfrm>
          <a:off x="257174" y="2748305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200" kern="1200" dirty="0" smtClean="0"/>
            <a:t>НАБАВКА</a:t>
          </a:r>
          <a:endParaRPr lang="en-US" sz="2200" kern="1200" dirty="0"/>
        </a:p>
      </dsp:txBody>
      <dsp:txXfrm>
        <a:off x="300222" y="2791353"/>
        <a:ext cx="2228479" cy="1383659"/>
      </dsp:txXfrm>
    </dsp:sp>
    <dsp:sp modelId="{47AFD516-10CB-478C-BAF7-B71369E8CB37}">
      <dsp:nvSpPr>
        <dsp:cNvPr id="0" name=""/>
        <dsp:cNvSpPr/>
      </dsp:nvSpPr>
      <dsp:spPr>
        <a:xfrm>
          <a:off x="2828924" y="2503989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0287E3-3B61-4418-B2EF-D25A25315BD6}">
      <dsp:nvSpPr>
        <dsp:cNvPr id="0" name=""/>
        <dsp:cNvSpPr/>
      </dsp:nvSpPr>
      <dsp:spPr>
        <a:xfrm>
          <a:off x="3086099" y="2748305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200" kern="1200" dirty="0" smtClean="0"/>
            <a:t>ПРОИЗВОДЊА</a:t>
          </a:r>
          <a:endParaRPr lang="en-US" sz="2200" kern="1200" dirty="0"/>
        </a:p>
      </dsp:txBody>
      <dsp:txXfrm>
        <a:off x="3129147" y="2791353"/>
        <a:ext cx="2228479" cy="1383659"/>
      </dsp:txXfrm>
    </dsp:sp>
    <dsp:sp modelId="{93D9DFE3-A6F1-4D30-ACAA-8C63B78D9651}">
      <dsp:nvSpPr>
        <dsp:cNvPr id="0" name=""/>
        <dsp:cNvSpPr/>
      </dsp:nvSpPr>
      <dsp:spPr>
        <a:xfrm>
          <a:off x="5657850" y="2503989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638A87-709E-4BB8-8371-8FF5FE2EB808}">
      <dsp:nvSpPr>
        <dsp:cNvPr id="0" name=""/>
        <dsp:cNvSpPr/>
      </dsp:nvSpPr>
      <dsp:spPr>
        <a:xfrm>
          <a:off x="5915024" y="2748305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CS" sz="2200" kern="1200" dirty="0" smtClean="0"/>
            <a:t>ПРОДАЈА</a:t>
          </a:r>
          <a:endParaRPr lang="en-US" sz="2200" kern="1200" dirty="0"/>
        </a:p>
      </dsp:txBody>
      <dsp:txXfrm>
        <a:off x="5958072" y="2791353"/>
        <a:ext cx="2228479" cy="1383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D6DB4-54D1-46E3-BB9F-3287D2F2E246}" type="datetimeFigureOut">
              <a:rPr lang="en-US" smtClean="0"/>
              <a:pPr/>
              <a:t>10/31/2012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FF045-D421-4DB4-BB8A-9D8F4D104A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23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FF045-D421-4DB4-BB8A-9D8F4D104A4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4AD34-92A3-4043-BE47-EC391802B637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09E6A-9137-48F6-AE5C-2A1C00F1ECA4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4C80C-203C-40B0-AC51-F2E7982E3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F1222A-3870-4B46-8392-468F44DE9321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4C80C-203C-40B0-AC51-F2E7982E3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C6A68E-F9AB-4621-9D52-4A12BCEEF6E9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4C80C-203C-40B0-AC51-F2E7982E36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544F6-5EEF-4862-9B91-04CBCC56AD8E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4C80C-203C-40B0-AC51-F2E7982E36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B0E25-2EB7-4D2E-8257-5C79209A8325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4C80C-203C-40B0-AC51-F2E7982E36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E4C53A-0AAA-4133-AFFA-9BD700AB8B14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4C80C-203C-40B0-AC51-F2E7982E3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A87CDF-593D-48A7-8C9A-140251DFF5F6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4C80C-203C-40B0-AC51-F2E7982E36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BAF285-E563-489C-A83F-A367CFE891FD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4C80C-203C-40B0-AC51-F2E7982E3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F851C35-7D88-459D-9E63-B95A7D147320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F4C80C-203C-40B0-AC51-F2E7982E3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70C370-3296-41D8-9E91-CEA7BCD767A7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F4C80C-203C-40B0-AC51-F2E7982E36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Untitled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696200" y="152400"/>
            <a:ext cx="1267076" cy="1722956"/>
          </a:xfrm>
          <a:prstGeom prst="rect">
            <a:avLst/>
          </a:prstGeom>
        </p:spPr>
      </p:pic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6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2F1C70D-904D-40F8-A9D2-8C4083360033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05200" y="6407944"/>
            <a:ext cx="3225553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40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Здрав корен за здравље и лепоту!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2F4C80C-203C-40B0-AC51-F2E7982E36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>
        <p:tmplLst>
          <p:tmpl lvl="1">
            <p:tnLst>
              <p:par>
                <p:cTn presetID="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korencic@gmail.com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611607"/>
            <a:ext cx="8610600" cy="1199704"/>
          </a:xfrm>
        </p:spPr>
        <p:txBody>
          <a:bodyPr>
            <a:normAutofit/>
          </a:bodyPr>
          <a:lstStyle/>
          <a:p>
            <a:r>
              <a:rPr lang="sr-Cyrl-CS" sz="2800" dirty="0" smtClean="0"/>
              <a:t>ПРИВРЕДНО ДРУШТВО </a:t>
            </a:r>
            <a:r>
              <a:rPr lang="sr-Cyrl-CS" sz="2800" b="1" dirty="0" smtClean="0">
                <a:solidFill>
                  <a:schemeClr val="accent3">
                    <a:lumMod val="75000"/>
                  </a:schemeClr>
                </a:solidFill>
              </a:rPr>
              <a:t>“     ОРЕНЧИЋ”</a:t>
            </a:r>
            <a:r>
              <a:rPr lang="sr-Cyrl-CS" sz="2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sr-Cyrl-CS" sz="2800" dirty="0" smtClean="0"/>
              <a:t>Д.О.О.</a:t>
            </a:r>
          </a:p>
          <a:p>
            <a:r>
              <a:rPr lang="sr-Cyrl-CS" sz="2800" dirty="0" smtClean="0"/>
              <a:t>ЗА ПРОИЗВОДЊУ ОРГАНСКОГ ПОВРЋА</a:t>
            </a:r>
            <a:endParaRPr lang="en-US" sz="2800" dirty="0"/>
          </a:p>
        </p:txBody>
      </p:sp>
      <p:pic>
        <p:nvPicPr>
          <p:cNvPr id="7" name="Picture 6" descr="5949535-the-letter-k-made-out-of-vegetables-isolated-on-a-white-background.jpg"/>
          <p:cNvPicPr>
            <a:picLocks noChangeAspect="1"/>
          </p:cNvPicPr>
          <p:nvPr/>
        </p:nvPicPr>
        <p:blipFill>
          <a:blip r:embed="rId2" cstate="print">
            <a:lum contrast="-3000"/>
          </a:blip>
          <a:stretch>
            <a:fillRect/>
          </a:stretch>
        </p:blipFill>
        <p:spPr>
          <a:xfrm>
            <a:off x="5105400" y="3352800"/>
            <a:ext cx="547688" cy="800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dirty="0" smtClean="0"/>
              <a:t>БИЗНИС ПЛАН </a:t>
            </a:r>
            <a:endParaRPr lang="en-US" dirty="0"/>
          </a:p>
        </p:txBody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381000"/>
            <a:ext cx="1781424" cy="24292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58674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3200" dirty="0" smtClean="0"/>
              <a:t>Здрав корен за здравље и лепоту! </a:t>
            </a:r>
            <a:endParaRPr lang="en-US" sz="32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II SWOT </a:t>
            </a:r>
            <a:r>
              <a:rPr lang="sr-Cyrl-CS" dirty="0" smtClean="0"/>
              <a:t>АНАЛИЗА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85800" y="1676400"/>
          <a:ext cx="80772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2095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Предности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Здрави </a:t>
                      </a: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производи </a:t>
                      </a:r>
                      <a:endParaRPr lang="sr-Cyrl-CS" sz="1100" b="1" dirty="0" smtClean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Чување екосистема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Мања улагања у репро </a:t>
                      </a: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материјал</a:t>
                      </a:r>
                      <a:r>
                        <a:rPr lang="sr-Cyrl-CS" sz="1100" b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(не користи се минерално </a:t>
                      </a: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ђубриво, пестициди</a:t>
                      </a: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)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Не испуштају се синтетички пестициди у околину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Изолованост земљишњих парцела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Потребна </a:t>
                      </a: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мања количина </a:t>
                      </a: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енергије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Постојећи инфраструктурни</a:t>
                      </a:r>
                      <a:r>
                        <a:rPr lang="sr-Cyrl-CS" sz="1100" b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објекти на Мокрој Гори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Недостаци </a:t>
                      </a:r>
                      <a:endParaRPr lang="sr-Cyrl-CS" sz="1100" b="1" dirty="0" smtClean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Ограничен</a:t>
                      </a:r>
                      <a:r>
                        <a:rPr lang="sr-Cyrl-CS" sz="1100" b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буџет 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Дуг процес производње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Непостојање најсавременије технологије за органску производњу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Недовољно</a:t>
                      </a:r>
                      <a:r>
                        <a:rPr lang="sr-Cyrl-CS" sz="1100" b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познавање производње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Нови на тржишту </a:t>
                      </a:r>
                      <a:endParaRPr lang="sr-Cyrl-CS" sz="1100" b="1" dirty="0" smtClean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Проблеми са дистрибуцијом производа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x-none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Континуитет</a:t>
                      </a:r>
                      <a:r>
                        <a:rPr lang="x-none" sz="1100" b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продаје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95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Прилике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Субвенције државе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Пораст потражње за производима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Извоз робе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Мала </a:t>
                      </a: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конкуренција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Климатски и земљишни потенцијал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Контролисана употреба хемијских средстава и вештачких</a:t>
                      </a:r>
                      <a:r>
                        <a:rPr lang="sr-Cyrl-CS" sz="1100" b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ђубрива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Удружење произвођача здраве хране</a:t>
                      </a:r>
                      <a:endParaRPr lang="sr-Cyrl-CS" sz="1100" b="1" dirty="0" smtClean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Опасности 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Неусмерена </a:t>
                      </a: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државна политика везана за органску производњу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Неинформисани потрошачи 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Тржиште органских </a:t>
                      </a: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производа</a:t>
                      </a:r>
                      <a:r>
                        <a:rPr lang="sr-Cyrl-CS" sz="1100" b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у Србији </a:t>
                      </a: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је </a:t>
                      </a: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уско и неорганизовано </a:t>
                      </a:r>
                      <a:endParaRPr lang="sr-Cyrl-CS" sz="1100" b="1" dirty="0" smtClean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Глобална економска криза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Слаб еколошки маркетинг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Губици због глодара, </a:t>
                      </a: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инсеката</a:t>
                      </a:r>
                      <a:r>
                        <a:rPr lang="sr-Cyrl-CS" sz="11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sr-Cyrl-CS" sz="1100" b="1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болести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11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A640-BCE8-4056-B9C9-390B9CC60B55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dirty="0" smtClean="0"/>
              <a:t>SWOT </a:t>
            </a:r>
            <a:r>
              <a:rPr lang="sr-Cyrl-CS" dirty="0" smtClean="0"/>
              <a:t>анализа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III </a:t>
            </a:r>
            <a:r>
              <a:rPr lang="sr-Cyrl-CS" dirty="0" smtClean="0"/>
              <a:t>ОРГАНИЗАЦИЈА ПРОИЗВОДЊЕ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41 very green lower fie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3886200"/>
            <a:ext cx="2743200" cy="20590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KBS LTER Field Wo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4114800"/>
            <a:ext cx="3561451" cy="1828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x-none" smtClean="0"/>
              <a:t>Одвијаће се у заштићеном простору на обрадивој површини од </a:t>
            </a:r>
            <a:r>
              <a:rPr lang="en-US" dirty="0" smtClean="0"/>
              <a:t>4 </a:t>
            </a:r>
            <a:r>
              <a:rPr lang="x-none" smtClean="0"/>
              <a:t>хектара</a:t>
            </a:r>
          </a:p>
          <a:p>
            <a:pPr lvl="0">
              <a:defRPr/>
            </a:pPr>
            <a:r>
              <a:rPr lang="x-none" smtClean="0"/>
              <a:t>У близини је зидани објекат површине </a:t>
            </a:r>
            <a:r>
              <a:rPr lang="x-none" dirty="0" smtClean="0"/>
              <a:t>8</a:t>
            </a:r>
            <a:r>
              <a:rPr lang="x-none" smtClean="0"/>
              <a:t>0м</a:t>
            </a:r>
            <a:r>
              <a:rPr lang="x-none" baseline="30000" smtClean="0"/>
              <a:t>2</a:t>
            </a:r>
            <a:r>
              <a:rPr lang="x-none" smtClean="0"/>
              <a:t> који ће служити као складиште </a:t>
            </a:r>
          </a:p>
          <a:p>
            <a:pPr lvl="0">
              <a:defRPr/>
            </a:pPr>
            <a:r>
              <a:rPr lang="x-none" dirty="0" smtClean="0"/>
              <a:t>Извор</a:t>
            </a:r>
            <a:r>
              <a:rPr lang="x-none" smtClean="0"/>
              <a:t> са хемијски и биолошки исправном водом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F47E-63DC-4EDF-88E1-E3B69A9E194B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x-none" sz="4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 производњ</a:t>
            </a:r>
            <a:r>
              <a:rPr lang="x-none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arm_wo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3810000"/>
            <a:ext cx="2209800" cy="1771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homestyle-main-pic-home-fie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4648200"/>
            <a:ext cx="3298484" cy="17653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mtClean="0"/>
              <a:t>У јесен после скидања предкултуре и изравњавања терена извршиће се коначна анализа тла</a:t>
            </a:r>
            <a:endParaRPr lang="x-none" dirty="0" smtClean="0"/>
          </a:p>
          <a:p>
            <a:r>
              <a:rPr lang="x-none" dirty="0" smtClean="0"/>
              <a:t>Контрола плодности обрадивог земљишта</a:t>
            </a:r>
            <a:endParaRPr lang="x-none" smtClean="0"/>
          </a:p>
          <a:p>
            <a:r>
              <a:rPr lang="x-none" dirty="0" smtClean="0"/>
              <a:t>У</a:t>
            </a:r>
            <a:r>
              <a:rPr lang="x-none" smtClean="0"/>
              <a:t>ситњавање земљишта</a:t>
            </a:r>
          </a:p>
          <a:p>
            <a:r>
              <a:rPr lang="x-none" smtClean="0"/>
              <a:t>Регулисање отицања сувишне воде</a:t>
            </a:r>
          </a:p>
          <a:p>
            <a:r>
              <a:rPr lang="x-none" smtClean="0"/>
              <a:t>Ђубрење стајским ђубривом</a:t>
            </a:r>
          </a:p>
          <a:p>
            <a:r>
              <a:rPr lang="x-none" smtClean="0"/>
              <a:t>Дубоко орање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DB6D0-80DC-4B02-B99F-01A5CF9B2969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Процес производње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mtClean="0"/>
              <a:t>На </a:t>
            </a:r>
            <a:r>
              <a:rPr lang="x-none" dirty="0" smtClean="0"/>
              <a:t>пословима производње органске хране радиће 12 сезонских радника</a:t>
            </a:r>
          </a:p>
          <a:p>
            <a:r>
              <a:rPr lang="x-none" smtClean="0"/>
              <a:t>Шеф производње </a:t>
            </a:r>
          </a:p>
          <a:p>
            <a:r>
              <a:rPr lang="x-none" smtClean="0"/>
              <a:t>Запослиће </a:t>
            </a:r>
            <a:r>
              <a:rPr lang="x-none" dirty="0" smtClean="0"/>
              <a:t>се 1 саветник за органску производњу</a:t>
            </a:r>
          </a:p>
          <a:p>
            <a:r>
              <a:rPr lang="x-none" dirty="0" smtClean="0"/>
              <a:t>Три радника на пословима продаје</a:t>
            </a:r>
          </a:p>
          <a:p>
            <a:pPr algn="just"/>
            <a:r>
              <a:rPr lang="x-none" dirty="0" smtClean="0"/>
              <a:t>Један радник на пословима набавке</a:t>
            </a:r>
          </a:p>
          <a:p>
            <a:r>
              <a:rPr lang="x-none" dirty="0" smtClean="0"/>
              <a:t>Рачуноводствене послове обављаће агенција </a:t>
            </a:r>
          </a:p>
          <a:p>
            <a:endParaRPr lang="x-none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872E-B424-4266-8EDC-B4780E02BABA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Број и распоред запослених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x-none" smtClean="0"/>
              <a:t>У </a:t>
            </a:r>
            <a:r>
              <a:rPr lang="x-none" dirty="0" smtClean="0"/>
              <a:t>Мокрогорској котлини</a:t>
            </a:r>
            <a:r>
              <a:rPr lang="x-none" smtClean="0"/>
              <a:t> </a:t>
            </a:r>
            <a:r>
              <a:rPr lang="x-none" dirty="0" smtClean="0"/>
              <a:t>земљиште површине 4 ha </a:t>
            </a:r>
            <a:r>
              <a:rPr lang="x-none" smtClean="0"/>
              <a:t>које </a:t>
            </a:r>
            <a:r>
              <a:rPr lang="x-none" dirty="0" smtClean="0"/>
              <a:t>ће предузеће узети у закуп</a:t>
            </a:r>
          </a:p>
          <a:p>
            <a:r>
              <a:rPr lang="x-none" dirty="0" smtClean="0"/>
              <a:t>Оно задовољава све услове за заснивање органске производње према Закону о органској производњи </a:t>
            </a:r>
            <a:r>
              <a:rPr lang="x-none" smtClean="0"/>
              <a:t>Републике Србије</a:t>
            </a:r>
            <a:r>
              <a:rPr lang="x-none" dirty="0" smtClean="0"/>
              <a:t> (</a:t>
            </a:r>
            <a:r>
              <a:rPr lang="en-US" dirty="0" smtClean="0"/>
              <a:t>III </a:t>
            </a:r>
            <a:r>
              <a:rPr lang="x-none" dirty="0" smtClean="0"/>
              <a:t>степен заштите)</a:t>
            </a:r>
          </a:p>
          <a:p>
            <a:r>
              <a:rPr lang="x-none" dirty="0" smtClean="0"/>
              <a:t>Парцела није коришћена у последње </a:t>
            </a:r>
            <a:r>
              <a:rPr lang="x-none" smtClean="0"/>
              <a:t>четири године</a:t>
            </a:r>
            <a:endParaRPr lang="x-none" dirty="0" smtClean="0"/>
          </a:p>
          <a:p>
            <a:r>
              <a:rPr lang="x-none" dirty="0" smtClean="0"/>
              <a:t>П</a:t>
            </a:r>
            <a:r>
              <a:rPr lang="x-none" smtClean="0"/>
              <a:t>росторно </a:t>
            </a:r>
            <a:r>
              <a:rPr lang="x-none" dirty="0" smtClean="0"/>
              <a:t>је изолована од могућих </a:t>
            </a:r>
            <a:r>
              <a:rPr lang="x-none" smtClean="0"/>
              <a:t>извора загађења</a:t>
            </a:r>
            <a:endParaRPr lang="x-none" dirty="0" smtClean="0"/>
          </a:p>
          <a:p>
            <a:r>
              <a:rPr lang="x-none" dirty="0" smtClean="0"/>
              <a:t>З</a:t>
            </a:r>
            <a:r>
              <a:rPr lang="x-none" smtClean="0"/>
              <a:t>агађеност </a:t>
            </a:r>
            <a:r>
              <a:rPr lang="x-none" dirty="0" smtClean="0"/>
              <a:t>ваздуха </a:t>
            </a:r>
            <a:r>
              <a:rPr lang="x-none" smtClean="0"/>
              <a:t>је минимална</a:t>
            </a:r>
            <a:endParaRPr lang="x-none" dirty="0" smtClean="0"/>
          </a:p>
          <a:p>
            <a:r>
              <a:rPr lang="x-none" dirty="0" smtClean="0"/>
              <a:t>Квалитетна вода за наводњавање </a:t>
            </a:r>
          </a:p>
          <a:p>
            <a:r>
              <a:rPr lang="x-none" dirty="0" smtClean="0"/>
              <a:t>А</a:t>
            </a:r>
            <a:r>
              <a:rPr lang="x-none" smtClean="0"/>
              <a:t>нализа </a:t>
            </a:r>
            <a:r>
              <a:rPr lang="x-none" dirty="0" smtClean="0"/>
              <a:t>тла је показала да је </a:t>
            </a:r>
            <a:r>
              <a:rPr lang="x-none" smtClean="0"/>
              <a:t>земљиште незагађено</a:t>
            </a:r>
            <a:endParaRPr lang="vi-VN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3D129-2F94-4A68-A9F5-F7A2DFE14499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Земљиште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-32183-13298417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3200400"/>
            <a:ext cx="1981200" cy="2142931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 smtClean="0"/>
          </a:p>
          <a:p>
            <a:r>
              <a:rPr lang="x-none" smtClean="0"/>
              <a:t>За </a:t>
            </a:r>
            <a:r>
              <a:rPr lang="x-none" dirty="0" smtClean="0"/>
              <a:t>снабдевање биљака водом </a:t>
            </a:r>
            <a:r>
              <a:rPr lang="x-none" smtClean="0"/>
              <a:t>користићемо хемијск</a:t>
            </a:r>
            <a:r>
              <a:rPr lang="sr-Cyrl-CS" dirty="0" smtClean="0"/>
              <a:t>и</a:t>
            </a:r>
            <a:r>
              <a:rPr lang="x-none" smtClean="0"/>
              <a:t> и биолошк</a:t>
            </a:r>
            <a:r>
              <a:rPr lang="sr-Cyrl-CS" dirty="0" smtClean="0"/>
              <a:t>и</a:t>
            </a:r>
            <a:r>
              <a:rPr lang="x-none" smtClean="0"/>
              <a:t> исправну </a:t>
            </a:r>
            <a:r>
              <a:rPr lang="x-none" dirty="0" smtClean="0"/>
              <a:t>изворску</a:t>
            </a:r>
            <a:r>
              <a:rPr lang="x-none" smtClean="0"/>
              <a:t> воду</a:t>
            </a:r>
            <a:endParaRPr lang="x-none" dirty="0" smtClean="0"/>
          </a:p>
          <a:p>
            <a:endParaRPr lang="x-none" dirty="0" smtClean="0"/>
          </a:p>
          <a:p>
            <a:r>
              <a:rPr lang="x-none" smtClean="0"/>
              <a:t>Планира се постављање</a:t>
            </a:r>
            <a:r>
              <a:rPr lang="x-none" dirty="0" smtClean="0"/>
              <a:t> система за наводњавање - прскалице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655B-EB1C-455B-A430-37212FDC89B9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Наводњавање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ptions-for-Organic-Fertilizers_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3886200"/>
            <a:ext cx="2988733" cy="2209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khandelwal_organic-fertiliz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4038600"/>
            <a:ext cx="2425700" cy="24354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r>
              <a:rPr lang="x-none" smtClean="0"/>
              <a:t>Органска </a:t>
            </a:r>
            <a:r>
              <a:rPr lang="x-none" dirty="0" smtClean="0"/>
              <a:t>ђубрива која ћемо користити у производњи поврћа су</a:t>
            </a:r>
            <a:r>
              <a:rPr lang="x-none" smtClean="0"/>
              <a:t>: </a:t>
            </a:r>
            <a:endParaRPr lang="x-none" dirty="0" smtClean="0"/>
          </a:p>
          <a:p>
            <a:pPr lvl="1"/>
            <a:r>
              <a:rPr lang="x-none" smtClean="0"/>
              <a:t>Зеленишно ђубриво</a:t>
            </a:r>
            <a:endParaRPr lang="x-none" dirty="0" smtClean="0"/>
          </a:p>
          <a:p>
            <a:pPr lvl="1"/>
            <a:r>
              <a:rPr lang="x-none" smtClean="0"/>
              <a:t>Покривајући усев</a:t>
            </a:r>
            <a:endParaRPr lang="x-none" dirty="0" smtClean="0"/>
          </a:p>
          <a:p>
            <a:pPr lvl="1"/>
            <a:r>
              <a:rPr lang="x-none" smtClean="0"/>
              <a:t>Стајњак</a:t>
            </a:r>
            <a:endParaRPr lang="x-none" dirty="0" smtClean="0"/>
          </a:p>
          <a:p>
            <a:pPr lvl="1"/>
            <a:r>
              <a:rPr lang="x-none" smtClean="0"/>
              <a:t>Компост</a:t>
            </a:r>
            <a:endParaRPr lang="x-none" dirty="0" smtClean="0"/>
          </a:p>
          <a:p>
            <a:pPr>
              <a:buNone/>
            </a:pPr>
            <a:endParaRPr lang="x-none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454F-CF18-4629-9547-EF20323AA4D6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Ђубрива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762000" y="1828800"/>
          <a:ext cx="7696200" cy="414379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848100"/>
                <a:gridCol w="3848100"/>
              </a:tblGrid>
              <a:tr h="1159727">
                <a:tc>
                  <a:txBody>
                    <a:bodyPr/>
                    <a:lstStyle/>
                    <a:p>
                      <a:r>
                        <a:rPr lang="x-none" b="0" dirty="0" smtClean="0"/>
                        <a:t>ПАРЦЕЛА </a:t>
                      </a:r>
                      <a:r>
                        <a:rPr lang="en-US" b="0" dirty="0" smtClean="0"/>
                        <a:t> I (</a:t>
                      </a:r>
                      <a:r>
                        <a:rPr lang="x-none" b="0" baseline="0" dirty="0" smtClean="0"/>
                        <a:t>50 a)</a:t>
                      </a:r>
                      <a:endParaRPr lang="en-US" b="0" dirty="0" smtClean="0"/>
                    </a:p>
                    <a:p>
                      <a:endParaRPr lang="en-US" b="0" dirty="0" smtClean="0"/>
                    </a:p>
                    <a:p>
                      <a:r>
                        <a:rPr lang="x-none" b="0" smtClean="0"/>
                        <a:t>Бели</a:t>
                      </a:r>
                      <a:r>
                        <a:rPr lang="x-none" b="0" baseline="0" smtClean="0"/>
                        <a:t> лук</a:t>
                      </a:r>
                      <a:r>
                        <a:rPr lang="en-US" b="0" baseline="0" dirty="0" smtClean="0"/>
                        <a:t> (40kg)</a:t>
                      </a: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b="0" dirty="0" smtClean="0"/>
                        <a:t>ПАРЦЕЛА</a:t>
                      </a:r>
                      <a:r>
                        <a:rPr lang="en-US" b="0" dirty="0" smtClean="0"/>
                        <a:t>  II</a:t>
                      </a:r>
                      <a:r>
                        <a:rPr lang="x-none" b="0" dirty="0" smtClean="0"/>
                        <a:t> (50 a)</a:t>
                      </a:r>
                    </a:p>
                    <a:p>
                      <a:endParaRPr lang="x-none" b="0" dirty="0" smtClean="0"/>
                    </a:p>
                    <a:p>
                      <a:r>
                        <a:rPr lang="x-none" b="0" smtClean="0"/>
                        <a:t>Зелена салата</a:t>
                      </a:r>
                      <a:r>
                        <a:rPr lang="x-none" b="0" dirty="0" smtClean="0"/>
                        <a:t> (750 кесица садница)</a:t>
                      </a:r>
                      <a:endParaRPr lang="en-US" b="0" dirty="0"/>
                    </a:p>
                  </a:txBody>
                  <a:tcPr/>
                </a:tc>
              </a:tr>
              <a:tr h="985024">
                <a:tc>
                  <a:txBody>
                    <a:bodyPr/>
                    <a:lstStyle/>
                    <a:p>
                      <a:r>
                        <a:rPr lang="x-none" dirty="0" smtClean="0"/>
                        <a:t>ПАРЦЕЛА</a:t>
                      </a:r>
                      <a:r>
                        <a:rPr lang="en-US" dirty="0" smtClean="0"/>
                        <a:t> III</a:t>
                      </a:r>
                      <a:r>
                        <a:rPr lang="x-none" dirty="0" smtClean="0"/>
                        <a:t> (50 a)</a:t>
                      </a:r>
                    </a:p>
                    <a:p>
                      <a:endParaRPr lang="x-none" dirty="0" smtClean="0"/>
                    </a:p>
                    <a:p>
                      <a:r>
                        <a:rPr lang="x-none" smtClean="0"/>
                        <a:t>Блитва</a:t>
                      </a:r>
                      <a:r>
                        <a:rPr lang="x-none" dirty="0" smtClean="0"/>
                        <a:t> (750 кесица садница)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ПАРЦЕЛА</a:t>
                      </a:r>
                      <a:r>
                        <a:rPr lang="en-US" dirty="0" smtClean="0"/>
                        <a:t>  IV</a:t>
                      </a:r>
                      <a:r>
                        <a:rPr lang="x-none" dirty="0" smtClean="0"/>
                        <a:t> (50 a)</a:t>
                      </a:r>
                    </a:p>
                    <a:p>
                      <a:endParaRPr lang="x-none" dirty="0" smtClean="0"/>
                    </a:p>
                    <a:p>
                      <a:r>
                        <a:rPr lang="x-none" smtClean="0"/>
                        <a:t>Тиквица</a:t>
                      </a:r>
                      <a:r>
                        <a:rPr lang="x-none" dirty="0" smtClean="0"/>
                        <a:t> (1500 кесица садница)</a:t>
                      </a:r>
                      <a:endParaRPr lang="en-US" b="1" dirty="0"/>
                    </a:p>
                  </a:txBody>
                  <a:tcPr/>
                </a:tc>
              </a:tr>
              <a:tr h="985024">
                <a:tc>
                  <a:txBody>
                    <a:bodyPr/>
                    <a:lstStyle/>
                    <a:p>
                      <a:r>
                        <a:rPr lang="x-none" dirty="0" smtClean="0"/>
                        <a:t>ПАРЦЕЛА</a:t>
                      </a:r>
                      <a:r>
                        <a:rPr lang="en-US" dirty="0" smtClean="0"/>
                        <a:t> V</a:t>
                      </a:r>
                      <a:r>
                        <a:rPr lang="x-none" dirty="0" smtClean="0"/>
                        <a:t> (50 a)</a:t>
                      </a:r>
                    </a:p>
                    <a:p>
                      <a:endParaRPr lang="x-none" dirty="0" smtClean="0"/>
                    </a:p>
                    <a:p>
                      <a:r>
                        <a:rPr lang="x-none" smtClean="0"/>
                        <a:t>Целер</a:t>
                      </a:r>
                      <a:r>
                        <a:rPr lang="x-none" dirty="0" smtClean="0"/>
                        <a:t> (750</a:t>
                      </a:r>
                      <a:r>
                        <a:rPr lang="x-none" baseline="0" dirty="0" smtClean="0"/>
                        <a:t> кесица садница)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ПАРЦЕЛА</a:t>
                      </a:r>
                      <a:r>
                        <a:rPr lang="en-US" dirty="0" smtClean="0"/>
                        <a:t> VI</a:t>
                      </a:r>
                      <a:r>
                        <a:rPr lang="x-none" dirty="0" smtClean="0"/>
                        <a:t> (50 a)</a:t>
                      </a:r>
                    </a:p>
                    <a:p>
                      <a:endParaRPr lang="x-none" dirty="0" smtClean="0"/>
                    </a:p>
                    <a:p>
                      <a:r>
                        <a:rPr lang="x-none" smtClean="0"/>
                        <a:t>Кромпир</a:t>
                      </a:r>
                      <a:r>
                        <a:rPr lang="x-none" dirty="0" smtClean="0"/>
                        <a:t> (500 кг)</a:t>
                      </a:r>
                      <a:endParaRPr lang="en-US" b="1" dirty="0"/>
                    </a:p>
                  </a:txBody>
                  <a:tcPr/>
                </a:tc>
              </a:tr>
              <a:tr h="985024">
                <a:tc>
                  <a:txBody>
                    <a:bodyPr/>
                    <a:lstStyle/>
                    <a:p>
                      <a:r>
                        <a:rPr lang="x-none" dirty="0" smtClean="0"/>
                        <a:t>ПАРЦЕЛА</a:t>
                      </a:r>
                      <a:r>
                        <a:rPr lang="en-US" dirty="0" smtClean="0"/>
                        <a:t> VII</a:t>
                      </a:r>
                      <a:r>
                        <a:rPr lang="x-none" dirty="0" smtClean="0"/>
                        <a:t> (50 a)</a:t>
                      </a:r>
                    </a:p>
                    <a:p>
                      <a:endParaRPr lang="x-none" dirty="0" smtClean="0"/>
                    </a:p>
                    <a:p>
                      <a:r>
                        <a:rPr lang="x-none" smtClean="0"/>
                        <a:t>Ротквица</a:t>
                      </a:r>
                      <a:r>
                        <a:rPr lang="x-none" dirty="0" smtClean="0"/>
                        <a:t> (750 кесица садница)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ПАРЦЕЛА</a:t>
                      </a:r>
                      <a:r>
                        <a:rPr lang="en-US" dirty="0" smtClean="0"/>
                        <a:t> VIII</a:t>
                      </a:r>
                      <a:r>
                        <a:rPr lang="x-none" dirty="0" smtClean="0"/>
                        <a:t> (50 a)</a:t>
                      </a:r>
                    </a:p>
                    <a:p>
                      <a:endParaRPr lang="x-none" dirty="0" smtClean="0"/>
                    </a:p>
                    <a:p>
                      <a:r>
                        <a:rPr lang="x-none" smtClean="0"/>
                        <a:t>Паприка</a:t>
                      </a:r>
                      <a:r>
                        <a:rPr lang="x-none" dirty="0" smtClean="0"/>
                        <a:t> (25000</a:t>
                      </a:r>
                      <a:r>
                        <a:rPr lang="x-none" baseline="0" dirty="0" smtClean="0"/>
                        <a:t> комада)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EBC8-CA6B-477D-82D6-709D63E3FAF9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dirty="0" smtClean="0"/>
              <a:t>Распоред садница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1371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 smtClean="0"/>
              <a:t>ЗЕМЉИШТЕ ПОВРШИНЕ 4 </a:t>
            </a:r>
            <a:r>
              <a:rPr lang="en-US" b="1" dirty="0" smtClean="0"/>
              <a:t>ha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I </a:t>
            </a:r>
            <a:r>
              <a:rPr lang="sr-Cyrl-CS" dirty="0" smtClean="0"/>
              <a:t>Представљање привредног друштва</a:t>
            </a:r>
          </a:p>
          <a:p>
            <a:endParaRPr lang="sr-Cyrl-CS" dirty="0" smtClean="0"/>
          </a:p>
          <a:p>
            <a:r>
              <a:rPr lang="sr-Latn-CS" dirty="0" smtClean="0"/>
              <a:t>II SWOT</a:t>
            </a:r>
            <a:r>
              <a:rPr lang="sr-Cyrl-CS" dirty="0" smtClean="0"/>
              <a:t> анализа</a:t>
            </a:r>
          </a:p>
          <a:p>
            <a:endParaRPr lang="sr-Cyrl-CS" dirty="0" smtClean="0"/>
          </a:p>
          <a:p>
            <a:r>
              <a:rPr lang="sr-Latn-CS" dirty="0" smtClean="0"/>
              <a:t>III</a:t>
            </a:r>
            <a:r>
              <a:rPr lang="sr-Cyrl-CS" dirty="0" smtClean="0"/>
              <a:t> Организација производње</a:t>
            </a:r>
          </a:p>
          <a:p>
            <a:endParaRPr lang="sr-Cyrl-CS" dirty="0" smtClean="0"/>
          </a:p>
          <a:p>
            <a:r>
              <a:rPr lang="sr-Latn-CS" dirty="0" smtClean="0"/>
              <a:t>IV </a:t>
            </a:r>
            <a:r>
              <a:rPr lang="sr-Cyrl-CS" dirty="0" smtClean="0"/>
              <a:t>План улагања и резултата</a:t>
            </a:r>
          </a:p>
          <a:p>
            <a:endParaRPr lang="sr-Cyrl-CS" dirty="0" smtClean="0"/>
          </a:p>
          <a:p>
            <a:r>
              <a:rPr lang="sr-Latn-CS" dirty="0" smtClean="0"/>
              <a:t>V </a:t>
            </a:r>
            <a:r>
              <a:rPr lang="sr-Cyrl-CS" dirty="0" smtClean="0"/>
              <a:t>Маркетинг план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BF23-4B2A-4A11-A4C0-89B00DDFB80D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САДРЖАЈ ПРЕЗЕНТАЦИЈЕ: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IV </a:t>
            </a:r>
            <a:r>
              <a:rPr lang="sr-Cyrl-CS" dirty="0" smtClean="0"/>
              <a:t>ФИНАНСИЈСКИ ПЛАН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3979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1752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Ред.бр.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ПРОИЗВОД</a:t>
                      </a:r>
                      <a:r>
                        <a:rPr lang="sr-Cyrl-CS" sz="140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CS" sz="1400" i="0" dirty="0" smtClean="0">
                          <a:latin typeface="+mj-lt"/>
                          <a:ea typeface="Times New Roman"/>
                          <a:cs typeface="Times New Roman"/>
                        </a:rPr>
                        <a:t>или</a:t>
                      </a:r>
                      <a:r>
                        <a:rPr lang="sr-Cyrl-CS" sz="1400" i="1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sr-Cyrl-CS" sz="1400" i="1" baseline="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УСЛУГА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Јединица мере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Обим производње или услуга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Јед.цена у динарима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Вредност производње или услуга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1.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2.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3.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4.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5.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6.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7.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8.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b="1" u="sng" dirty="0">
                          <a:latin typeface="+mj-lt"/>
                          <a:ea typeface="Times New Roman"/>
                          <a:cs typeface="Times New Roman"/>
                        </a:rPr>
                        <a:t>органско поврће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бели лук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зелена салата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блитва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целер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кромпир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ротквица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паприка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тиквица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      </a:t>
                      </a:r>
                      <a:endParaRPr lang="sr-Cyrl-CS" sz="14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2.500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8.000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8.000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10.000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10.000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20.000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2.500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2.000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300,00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80,00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90,00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250,00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100,00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180,00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90,00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240,00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750.000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640.000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720.000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2.500.000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1.000.000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3.600.000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225.000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480.000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b="1" i="1" dirty="0">
                          <a:latin typeface="+mj-lt"/>
                          <a:ea typeface="Times New Roman"/>
                          <a:cs typeface="Times New Roman"/>
                        </a:rPr>
                        <a:t>    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b="1" i="1" dirty="0">
                          <a:latin typeface="+mj-lt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sr-Cyrl-CS" sz="1600" b="1" i="0" dirty="0" smtClean="0">
                          <a:latin typeface="+mj-lt"/>
                          <a:ea typeface="Times New Roman"/>
                          <a:cs typeface="Times New Roman"/>
                        </a:rPr>
                        <a:t>УКУПНО</a:t>
                      </a:r>
                      <a:r>
                        <a:rPr lang="sr-Cyrl-CS" sz="1600" b="1" i="1" dirty="0" smtClean="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b="1">
                          <a:latin typeface="+mj-lt"/>
                          <a:ea typeface="Times New Roman"/>
                          <a:cs typeface="Times New Roman"/>
                        </a:rPr>
                        <a:t>-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 smtClean="0">
                          <a:latin typeface="+mj-lt"/>
                          <a:ea typeface="Times New Roman"/>
                          <a:cs typeface="Times New Roman"/>
                        </a:rPr>
                        <a:t>124.000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b="1" dirty="0">
                          <a:latin typeface="+mj-lt"/>
                          <a:ea typeface="Times New Roman"/>
                          <a:cs typeface="Times New Roman"/>
                        </a:rPr>
                        <a:t>-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b="1" dirty="0" smtClean="0">
                          <a:latin typeface="+mj-lt"/>
                          <a:ea typeface="Times New Roman"/>
                          <a:cs typeface="Times New Roman"/>
                        </a:rPr>
                        <a:t>9.915.000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065DF-B76F-4042-AF57-D976AC4296ED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sr-Cyrl-CS" dirty="0" smtClean="0"/>
              <a:t>Планирани обим производње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28600" y="1905001"/>
          <a:ext cx="8686800" cy="3953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704048"/>
                <a:gridCol w="1153115"/>
                <a:gridCol w="1486237"/>
                <a:gridCol w="1447800"/>
                <a:gridCol w="1447800"/>
              </a:tblGrid>
              <a:tr h="6954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Ред.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бр.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Назив материјала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Јед.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мере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Потребне количине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Цена по јединици мере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Вредност у динарима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86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1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latin typeface="+mj-lt"/>
                          <a:ea typeface="Times New Roman"/>
                          <a:cs typeface="Times New Roman"/>
                        </a:rPr>
                        <a:t>1.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Семе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пак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5.500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>
                          <a:latin typeface="+mj-lt"/>
                          <a:ea typeface="Times New Roman"/>
                          <a:cs typeface="Times New Roman"/>
                        </a:rPr>
                        <a:t>44.000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311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2.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Ђубриво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latin typeface="+mj-lt"/>
                          <a:ea typeface="Times New Roman"/>
                          <a:cs typeface="Times New Roman"/>
                        </a:rPr>
                        <a:t>Зеленишно</a:t>
                      </a:r>
                      <a:r>
                        <a:rPr lang="en-GB" sz="1200" dirty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latin typeface="+mj-lt"/>
                          <a:ea typeface="Times New Roman"/>
                          <a:cs typeface="Times New Roman"/>
                        </a:rPr>
                        <a:t>ђубриво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latin typeface="+mj-lt"/>
                          <a:ea typeface="Times New Roman"/>
                          <a:cs typeface="Times New Roman"/>
                        </a:rPr>
                        <a:t>Покривајући</a:t>
                      </a:r>
                      <a:r>
                        <a:rPr lang="en-GB" sz="1200" dirty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200" dirty="0" err="1">
                          <a:latin typeface="+mj-lt"/>
                          <a:ea typeface="Times New Roman"/>
                          <a:cs typeface="Times New Roman"/>
                        </a:rPr>
                        <a:t>усев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latin typeface="+mj-lt"/>
                          <a:ea typeface="Times New Roman"/>
                          <a:cs typeface="Times New Roman"/>
                        </a:rPr>
                        <a:t>Стајњак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latin typeface="+mj-lt"/>
                          <a:ea typeface="Times New Roman"/>
                          <a:cs typeface="Times New Roman"/>
                        </a:rPr>
                        <a:t>Компост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т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т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т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т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160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300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340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250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6000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>
                          <a:latin typeface="+mj-lt"/>
                          <a:ea typeface="Times New Roman"/>
                          <a:cs typeface="Times New Roman"/>
                        </a:rPr>
                        <a:t>7.500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>
                          <a:latin typeface="+mj-lt"/>
                          <a:ea typeface="Times New Roman"/>
                          <a:cs typeface="Times New Roman"/>
                        </a:rPr>
                        <a:t>10.200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>
                          <a:latin typeface="+mj-lt"/>
                          <a:ea typeface="Times New Roman"/>
                          <a:cs typeface="Times New Roman"/>
                        </a:rPr>
                        <a:t>40.000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>
                          <a:latin typeface="+mj-lt"/>
                          <a:ea typeface="Times New Roman"/>
                          <a:cs typeface="Times New Roman"/>
                        </a:rPr>
                        <a:t>96.000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55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3.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j-lt"/>
                          <a:ea typeface="Times New Roman"/>
                          <a:cs typeface="Times New Roman"/>
                        </a:rPr>
                        <a:t>Мрежа за заштиту од града 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ком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13.000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>
                          <a:latin typeface="+mj-lt"/>
                          <a:ea typeface="Times New Roman"/>
                          <a:cs typeface="Times New Roman"/>
                        </a:rPr>
                        <a:t>13.000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91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4.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+mj-lt"/>
                          <a:ea typeface="Times New Roman"/>
                          <a:cs typeface="Times New Roman"/>
                        </a:rPr>
                        <a:t>Џакови и мрежице за паковање 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ком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100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>
                          <a:latin typeface="+mj-lt"/>
                          <a:ea typeface="Times New Roman"/>
                          <a:cs typeface="Times New Roman"/>
                        </a:rPr>
                        <a:t>5.000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6180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>
                          <a:latin typeface="+mj-lt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sr-Cyrl-CS" sz="1200" b="1" i="1" dirty="0" smtClean="0">
                          <a:latin typeface="+mj-lt"/>
                          <a:ea typeface="Times New Roman"/>
                          <a:cs typeface="Times New Roman"/>
                        </a:rPr>
                        <a:t>УКУПНО</a:t>
                      </a:r>
                      <a:r>
                        <a:rPr lang="sr-Cyrl-CS" sz="1200" b="1" i="1" dirty="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>
                          <a:latin typeface="+mj-lt"/>
                          <a:ea typeface="Times New Roman"/>
                          <a:cs typeface="Times New Roman"/>
                        </a:rPr>
                        <a:t>-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>
                          <a:latin typeface="+mj-lt"/>
                          <a:ea typeface="Times New Roman"/>
                          <a:cs typeface="Times New Roman"/>
                        </a:rPr>
                        <a:t>-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>
                          <a:latin typeface="+mj-lt"/>
                          <a:ea typeface="Times New Roman"/>
                          <a:cs typeface="Times New Roman"/>
                        </a:rPr>
                        <a:t>-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>
                          <a:latin typeface="+mj-lt"/>
                          <a:ea typeface="Times New Roman"/>
                          <a:cs typeface="Times New Roman"/>
                        </a:rPr>
                        <a:t>215.700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B92-DA18-4618-89BC-A5A23B6A6BF5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0" dirty="0" smtClean="0"/>
              <a:t>Утрошак основног и помоћног  материјала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2057400"/>
          <a:ext cx="8305800" cy="3548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450"/>
                <a:gridCol w="2076450"/>
                <a:gridCol w="2076450"/>
                <a:gridCol w="2076450"/>
              </a:tblGrid>
              <a:tr h="7096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Ред. бр.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НАБАВНА ВРЕДНОСТ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Износ у динарима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Проценат учешћа %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96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1.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Опрема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>
                          <a:latin typeface="+mj-lt"/>
                          <a:ea typeface="Times New Roman"/>
                          <a:cs typeface="Times New Roman"/>
                        </a:rPr>
                        <a:t>2.000.000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>
                          <a:latin typeface="+mj-lt"/>
                          <a:ea typeface="Times New Roman"/>
                          <a:cs typeface="Times New Roman"/>
                        </a:rPr>
                        <a:t>70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96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>
                          <a:latin typeface="+mj-lt"/>
                          <a:ea typeface="Times New Roman"/>
                          <a:cs typeface="Times New Roman"/>
                        </a:rPr>
                        <a:t>2.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Грађевински објекти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274.000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>
                          <a:latin typeface="+mj-lt"/>
                          <a:ea typeface="Times New Roman"/>
                          <a:cs typeface="Times New Roman"/>
                        </a:rPr>
                        <a:t>9,6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96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>
                          <a:latin typeface="+mj-lt"/>
                          <a:ea typeface="Times New Roman"/>
                          <a:cs typeface="Times New Roman"/>
                        </a:rPr>
                        <a:t>3.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Закуп земљиша и објеката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580.000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 smtClean="0">
                          <a:latin typeface="+mj-lt"/>
                          <a:ea typeface="Times New Roman"/>
                          <a:cs typeface="Times New Roman"/>
                        </a:rPr>
                        <a:t>20,4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961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sr-Cyrl-CS" sz="1600" b="1" dirty="0">
                          <a:latin typeface="+mj-lt"/>
                          <a:ea typeface="Times New Roman"/>
                          <a:cs typeface="Times New Roman"/>
                        </a:rPr>
                        <a:t>УКУПНА УЛАГАЊА: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b="1">
                          <a:latin typeface="+mj-lt"/>
                          <a:ea typeface="Times New Roman"/>
                          <a:cs typeface="Times New Roman"/>
                        </a:rPr>
                        <a:t>2.854.000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100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BA167-8609-4BA0-8C2C-E4CF2B6EE666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Потребна улагања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3400" y="1981200"/>
          <a:ext cx="8229600" cy="2452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752600"/>
                <a:gridCol w="1371600"/>
                <a:gridCol w="1600200"/>
                <a:gridCol w="914400"/>
                <a:gridCol w="19050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Ред.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бр.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Опис опреме/објекта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Набавна вредност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Стопа амортизације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1. година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Неамортизована вредност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1.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Грађевински објекти 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100.000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Latn-C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10.000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90.000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2.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Опрема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1.666.667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15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111.111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1.555.556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0845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b="1">
                          <a:latin typeface="+mj-lt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sr-Cyrl-CS" sz="1400" b="1" i="1">
                          <a:latin typeface="+mj-lt"/>
                          <a:ea typeface="Times New Roman"/>
                          <a:cs typeface="Times New Roman"/>
                        </a:rPr>
                        <a:t>У К У П Н О: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b="1" dirty="0">
                          <a:latin typeface="+mj-lt"/>
                          <a:ea typeface="Times New Roman"/>
                          <a:cs typeface="Times New Roman"/>
                        </a:rPr>
                        <a:t>1.766.667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b="1">
                          <a:latin typeface="+mj-lt"/>
                          <a:ea typeface="Times New Roman"/>
                          <a:cs typeface="Times New Roman"/>
                        </a:rPr>
                        <a:t>-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b="1">
                          <a:latin typeface="+mj-lt"/>
                          <a:ea typeface="Times New Roman"/>
                          <a:cs typeface="Times New Roman"/>
                        </a:rPr>
                        <a:t>121.111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b="1" dirty="0">
                          <a:latin typeface="+mj-lt"/>
                          <a:ea typeface="Times New Roman"/>
                          <a:cs typeface="Times New Roman"/>
                        </a:rPr>
                        <a:t>1.645.556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57704-2DF9-4823-B0CF-71CC755EECDC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Амортизација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5029200"/>
            <a:ext cx="815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1400" i="1" dirty="0" smtClean="0"/>
              <a:t>*На грађевинском објекту-складишту су вршена додатна улагања како би објекат био погодан за смештај и чување органског поврћа у износу од 100.000. Овај износ се третира као трошак обезвређења.</a:t>
            </a:r>
            <a:endParaRPr lang="en-US" sz="1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CS" dirty="0" smtClean="0"/>
          </a:p>
          <a:p>
            <a:endParaRPr lang="sr-Cyrl-CS" dirty="0" smtClean="0"/>
          </a:p>
          <a:p>
            <a:endParaRPr lang="sr-Cyrl-CS" dirty="0" smtClean="0"/>
          </a:p>
          <a:p>
            <a:pPr>
              <a:buNone/>
            </a:pPr>
            <a:endParaRPr lang="sr-Cyrl-CS" dirty="0" smtClean="0"/>
          </a:p>
          <a:p>
            <a:pPr>
              <a:buNone/>
            </a:pPr>
            <a:endParaRPr lang="sr-Cyrl-C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73F2-C27E-4130-BBD6-967E2E17F2BE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Потребна улагања</a:t>
            </a:r>
            <a:br>
              <a:rPr lang="sr-Cyrl-CS" dirty="0" smtClean="0"/>
            </a:br>
            <a:r>
              <a:rPr lang="sr-Cyrl-CS" dirty="0" smtClean="0"/>
              <a:t>-у пословни простор-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/>
        </p:nvGraphicFramePr>
        <p:xfrm>
          <a:off x="533400" y="2133600"/>
          <a:ext cx="8229600" cy="2512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676400"/>
                <a:gridCol w="2590800"/>
                <a:gridCol w="19050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400" dirty="0">
                          <a:latin typeface="+mj-lt"/>
                          <a:ea typeface="Times New Roman"/>
                          <a:cs typeface="Times New Roman"/>
                        </a:rPr>
                        <a:t>Локација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400" dirty="0">
                          <a:latin typeface="+mj-lt"/>
                          <a:ea typeface="Times New Roman"/>
                          <a:cs typeface="Times New Roman"/>
                        </a:rPr>
                        <a:t>Намена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400" dirty="0">
                          <a:latin typeface="+mj-lt"/>
                          <a:ea typeface="Times New Roman"/>
                          <a:cs typeface="Times New Roman"/>
                        </a:rPr>
                        <a:t>Врста </a:t>
                      </a:r>
                      <a:r>
                        <a:rPr lang="sr-Cyrl-CS" sz="2400" dirty="0" smtClean="0">
                          <a:latin typeface="+mj-lt"/>
                          <a:ea typeface="Times New Roman"/>
                          <a:cs typeface="Times New Roman"/>
                        </a:rPr>
                        <a:t>улагања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400" dirty="0">
                          <a:latin typeface="+mj-lt"/>
                          <a:ea typeface="Times New Roman"/>
                          <a:cs typeface="Times New Roman"/>
                        </a:rPr>
                        <a:t>Површина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-Ужице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-Мокра Гора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-пијаце: </a:t>
                      </a:r>
                      <a:r>
                        <a:rPr lang="sr-Cyrl-CS" sz="2000" dirty="0" smtClean="0">
                          <a:latin typeface="+mj-lt"/>
                          <a:ea typeface="Times New Roman"/>
                          <a:cs typeface="Times New Roman"/>
                        </a:rPr>
                        <a:t>    Каленић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 smtClean="0">
                          <a:latin typeface="+mj-lt"/>
                          <a:ea typeface="Times New Roman"/>
                          <a:cs typeface="Times New Roman"/>
                        </a:rPr>
                        <a:t>Зелени </a:t>
                      </a: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Венац </a:t>
                      </a:r>
                      <a:r>
                        <a:rPr lang="sr-Cyrl-CS" sz="2000" dirty="0" smtClean="0">
                          <a:latin typeface="+mj-lt"/>
                          <a:ea typeface="Times New Roman"/>
                          <a:cs typeface="Times New Roman"/>
                        </a:rPr>
                        <a:t>Нови Сад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продаја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органског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поврћа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закуп продавнице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закуп </a:t>
                      </a:r>
                      <a:r>
                        <a:rPr lang="sr-Cyrl-CS" sz="2000" dirty="0" smtClean="0">
                          <a:latin typeface="+mj-lt"/>
                          <a:ea typeface="Times New Roman"/>
                          <a:cs typeface="Times New Roman"/>
                        </a:rPr>
                        <a:t>продавнице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закуп тезги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закуп тезги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закуп тезги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20 м</a:t>
                      </a:r>
                      <a:r>
                        <a:rPr lang="sr-Cyrl-CS" sz="2000" dirty="0">
                          <a:latin typeface="+mj-lt"/>
                          <a:ea typeface="Times New Roman"/>
                          <a:cs typeface="Arial"/>
                        </a:rPr>
                        <a:t>²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Times New Roman"/>
                        </a:rPr>
                        <a:t>20 </a:t>
                      </a:r>
                      <a:r>
                        <a:rPr lang="sr-Cyrl-CS" sz="2000" dirty="0" smtClean="0"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sr-Cyrl-CS" sz="2000" dirty="0" smtClean="0">
                          <a:latin typeface="+mj-lt"/>
                          <a:ea typeface="Times New Roman"/>
                          <a:cs typeface="Arial"/>
                        </a:rPr>
                        <a:t>²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dirty="0">
                          <a:latin typeface="+mj-lt"/>
                          <a:ea typeface="Times New Roman"/>
                          <a:cs typeface="Arial"/>
                        </a:rPr>
                        <a:t>стандардна величина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B4F9D-F21E-47DF-AAB8-B7B44CE9A75C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Потребна улагања</a:t>
            </a:r>
            <a:br>
              <a:rPr lang="sr-Cyrl-CS" dirty="0" smtClean="0"/>
            </a:br>
            <a:r>
              <a:rPr lang="sr-Cyrl-CS" dirty="0" smtClean="0"/>
              <a:t>- у опрему -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835527"/>
          <a:ext cx="8305800" cy="3999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2026920"/>
                <a:gridCol w="1661160"/>
                <a:gridCol w="1661160"/>
                <a:gridCol w="1661160"/>
              </a:tblGrid>
              <a:tr h="3632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Ред.бр.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Опис опреме</a:t>
                      </a: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амена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j-lt"/>
                          <a:ea typeface="Times New Roman"/>
                          <a:cs typeface="Times New Roman"/>
                        </a:rPr>
                        <a:t>Количина, бр.ком.</a:t>
                      </a: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Вредност опреме (набавке)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6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1.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Трактор  IMT 549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обрађивање земљишта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latin typeface="+mj-lt"/>
                          <a:ea typeface="Times New Roman"/>
                          <a:cs typeface="Times New Roman"/>
                        </a:rPr>
                        <a:t>456.000</a:t>
                      </a:r>
                      <a:endParaRPr lang="en-US" sz="11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2.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Рото дрљача IMT 1.60 м 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обрађивање земљишта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85.500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latin typeface="+mj-lt"/>
                          <a:ea typeface="Times New Roman"/>
                          <a:cs typeface="Times New Roman"/>
                        </a:rPr>
                        <a:t>3.</a:t>
                      </a:r>
                      <a:endParaRPr lang="en-US" sz="11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Тробразни плуг са предплужњацима 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обрађивање земљишта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85.500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4.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IMT  Пнеуматска сејалица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сејање органског поврћа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163.000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5.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Виљушкар - INDOS 3t 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обрађивање земљишта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230.000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09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6.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Систем за наводњавање 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наводњавање пољопривредног земљишта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80.000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09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7.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Комби- </a:t>
                      </a:r>
                      <a:r>
                        <a:rPr lang="en-US" sz="1100" kern="12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Mercedes Benz Sprinter 308 CDI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транспорт садница и органског поврћа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>
                          <a:latin typeface="+mj-lt"/>
                          <a:ea typeface="Times New Roman"/>
                          <a:cs typeface="Times New Roman"/>
                        </a:rPr>
                        <a:t>900.000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42875" algn="l"/>
                        </a:tabLst>
                      </a:pPr>
                      <a:r>
                        <a:rPr lang="sr-Cyrl-CS" sz="1100" b="1" kern="12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УКУПНА УЛАГАЊА У ОПРЕМУ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latin typeface="+mj-lt"/>
                          <a:ea typeface="Times New Roman"/>
                          <a:cs typeface="Times New Roman"/>
                        </a:rPr>
                        <a:t>-</a:t>
                      </a:r>
                      <a:endParaRPr lang="en-US" sz="11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  <a:endParaRPr lang="en-US" sz="11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100" b="1" dirty="0">
                          <a:latin typeface="+mj-lt"/>
                          <a:ea typeface="Times New Roman"/>
                          <a:cs typeface="Times New Roman"/>
                        </a:rPr>
                        <a:t>2.000.000</a:t>
                      </a:r>
                      <a:endParaRPr lang="en-US" sz="11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1905000"/>
          <a:ext cx="8229600" cy="3856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Ред.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бр.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Извори финансирања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>
                          <a:latin typeface="+mj-lt"/>
                          <a:ea typeface="Times New Roman"/>
                          <a:cs typeface="Times New Roman"/>
                        </a:rPr>
                        <a:t>Износ у дин.</a:t>
                      </a:r>
                      <a:endParaRPr lang="en-US" sz="16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dirty="0">
                          <a:latin typeface="+mj-lt"/>
                          <a:ea typeface="Times New Roman"/>
                          <a:cs typeface="Times New Roman"/>
                        </a:rPr>
                        <a:t>% учешћа</a:t>
                      </a: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+mj-lt"/>
                          <a:ea typeface="Times New Roman"/>
                          <a:cs typeface="Times New Roman"/>
                        </a:rPr>
                        <a:t>I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Сопствена средства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669.700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21,81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+mj-lt"/>
                          <a:ea typeface="Times New Roman"/>
                          <a:cs typeface="Times New Roman"/>
                        </a:rPr>
                        <a:t>II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Министарство пољопривреде, трговине, шумарства и водопривреде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-управа за пољопривредно земљиште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800.000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26,06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+mj-lt"/>
                          <a:ea typeface="Times New Roman"/>
                          <a:cs typeface="Times New Roman"/>
                        </a:rPr>
                        <a:t>III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Национална служба за запошљавање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600.000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19,55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CS" sz="1400">
                          <a:latin typeface="+mj-lt"/>
                          <a:ea typeface="Times New Roman"/>
                          <a:cs typeface="Times New Roman"/>
                        </a:rPr>
                        <a:t>IV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Дугорочни кредит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1.000.000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>
                          <a:latin typeface="+mj-lt"/>
                          <a:ea typeface="Times New Roman"/>
                          <a:cs typeface="Times New Roman"/>
                        </a:rPr>
                        <a:t>32,58</a:t>
                      </a:r>
                      <a:endParaRPr lang="en-US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1" dirty="0">
                          <a:latin typeface="+mj-lt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sr-Cyrl-CS" sz="1400" b="1" i="1" dirty="0">
                          <a:latin typeface="+mj-lt"/>
                          <a:ea typeface="Times New Roman"/>
                          <a:cs typeface="Times New Roman"/>
                        </a:rPr>
                        <a:t>УКУПНО: (</a:t>
                      </a:r>
                      <a:r>
                        <a:rPr lang="en-GB" sz="1400" b="1" i="1" dirty="0">
                          <a:latin typeface="+mj-lt"/>
                          <a:ea typeface="Times New Roman"/>
                          <a:cs typeface="Times New Roman"/>
                        </a:rPr>
                        <a:t>I+II+III)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b="1" dirty="0">
                          <a:latin typeface="+mj-lt"/>
                          <a:ea typeface="Times New Roman"/>
                          <a:cs typeface="Times New Roman"/>
                        </a:rPr>
                        <a:t>3.069.700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b="1" dirty="0">
                          <a:latin typeface="+mj-lt"/>
                          <a:ea typeface="Times New Roman"/>
                          <a:cs typeface="Times New Roman"/>
                        </a:rPr>
                        <a:t>100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BE15-B56A-4B21-B047-6D699A2DD1F7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План обезбеђења нових средстава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5791200"/>
            <a:ext cx="3657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1400" dirty="0" smtClean="0"/>
              <a:t>*Средства под 2. и 3. су бесповратна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525963"/>
          </a:xfrm>
        </p:spPr>
        <p:txBody>
          <a:bodyPr/>
          <a:lstStyle/>
          <a:p>
            <a:r>
              <a:rPr lang="sr-Cyrl-CS" dirty="0" smtClean="0"/>
              <a:t>Укупан приход на годишњем нивоу – 9.915.000</a:t>
            </a:r>
          </a:p>
          <a:p>
            <a:endParaRPr lang="sr-Cyrl-C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1A27-6EA3-4B57-9155-D2E0EA477B7E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74638"/>
            <a:ext cx="7620000" cy="1143000"/>
          </a:xfrm>
        </p:spPr>
        <p:txBody>
          <a:bodyPr>
            <a:noAutofit/>
          </a:bodyPr>
          <a:lstStyle/>
          <a:p>
            <a:r>
              <a:rPr lang="sr-Cyrl-CS" sz="3600" dirty="0" smtClean="0"/>
              <a:t>Ефекти планираног пословања</a:t>
            </a:r>
            <a:br>
              <a:rPr lang="sr-Cyrl-CS" sz="3600" dirty="0" smtClean="0"/>
            </a:br>
            <a:r>
              <a:rPr lang="sr-Cyrl-CS" sz="3600" dirty="0" smtClean="0"/>
              <a:t>-укупан приход-</a:t>
            </a:r>
            <a:endParaRPr lang="en-US" sz="3600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/>
        </p:nvGraphicFramePr>
        <p:xfrm>
          <a:off x="533400" y="2362199"/>
          <a:ext cx="8305800" cy="3493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9772"/>
                <a:gridCol w="1768828"/>
                <a:gridCol w="1384300"/>
                <a:gridCol w="1384300"/>
                <a:gridCol w="1384300"/>
                <a:gridCol w="1384300"/>
              </a:tblGrid>
              <a:tr h="7122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Ред.бр.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ПРОИЗВОД</a:t>
                      </a:r>
                      <a:r>
                        <a:rPr lang="sr-Cyrl-CS" sz="1400" baseline="0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CS" sz="1400" i="0" dirty="0" smtClean="0">
                          <a:latin typeface="+mj-lt"/>
                          <a:ea typeface="Times New Roman"/>
                          <a:cs typeface="Times New Roman"/>
                        </a:rPr>
                        <a:t>или</a:t>
                      </a:r>
                      <a:r>
                        <a:rPr lang="sr-Cyrl-CS" sz="1400" i="1" dirty="0" smtClean="0"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sr-Cyrl-CS" sz="1400" i="1" baseline="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УСЛУГА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j-lt"/>
                          <a:ea typeface="Times New Roman"/>
                          <a:cs typeface="Times New Roman"/>
                        </a:rPr>
                        <a:t>Јединица мере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Обим производње или услуга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Јед.цена у динарима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>
                          <a:latin typeface="+mj-lt"/>
                          <a:ea typeface="Times New Roman"/>
                          <a:cs typeface="Times New Roman"/>
                        </a:rPr>
                        <a:t>Вредност производње или услуга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564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1.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2.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3.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4.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5.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6.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7.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8.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u="sng" dirty="0">
                          <a:latin typeface="+mj-lt"/>
                          <a:ea typeface="Times New Roman"/>
                          <a:cs typeface="Times New Roman"/>
                        </a:rPr>
                        <a:t>органско поврће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бели лук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зелена салата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блитва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целер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кромпир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ротквица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паприка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тиквица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кг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j-lt"/>
                          <a:ea typeface="Times New Roman"/>
                          <a:cs typeface="Times New Roman"/>
                        </a:rPr>
                        <a:t>      </a:t>
                      </a:r>
                      <a:endParaRPr lang="sr-Cyrl-CS" sz="12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2.500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8.000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8.000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10.000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10.000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20.000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2.500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2.000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300,00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80,00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90,00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250,00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100,00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180,00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90,00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240,00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r-Cyrl-CS" sz="12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750.000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640.000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720.000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2.500.000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1.000.000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3.600.000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225.000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480.000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9177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i="1" dirty="0">
                          <a:latin typeface="+mj-lt"/>
                          <a:ea typeface="Times New Roman"/>
                          <a:cs typeface="Times New Roman"/>
                        </a:rPr>
                        <a:t>    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i="1" dirty="0">
                          <a:latin typeface="+mj-lt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sr-Cyrl-CS" sz="1200" b="1" i="0" dirty="0" smtClean="0">
                          <a:latin typeface="+mj-lt"/>
                          <a:ea typeface="Times New Roman"/>
                          <a:cs typeface="Times New Roman"/>
                        </a:rPr>
                        <a:t>УКУПНО</a:t>
                      </a:r>
                      <a:r>
                        <a:rPr lang="sr-Cyrl-CS" sz="1200" b="1" i="1" dirty="0" smtClean="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>
                          <a:latin typeface="+mj-lt"/>
                          <a:ea typeface="Times New Roman"/>
                          <a:cs typeface="Times New Roman"/>
                        </a:rPr>
                        <a:t>-</a:t>
                      </a: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j-lt"/>
                          <a:ea typeface="Times New Roman"/>
                          <a:cs typeface="Times New Roman"/>
                        </a:rPr>
                        <a:t>124.000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>
                          <a:latin typeface="+mj-lt"/>
                          <a:ea typeface="Times New Roman"/>
                          <a:cs typeface="Times New Roman"/>
                        </a:rPr>
                        <a:t>-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 smtClean="0">
                          <a:latin typeface="+mj-lt"/>
                          <a:ea typeface="Times New Roman"/>
                          <a:cs typeface="Times New Roman"/>
                        </a:rPr>
                        <a:t>9.915.000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904999"/>
          <a:ext cx="8077200" cy="38861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590800"/>
              </a:tblGrid>
              <a:tr h="425453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>
                          <a:latin typeface="+mn-lt"/>
                        </a:rPr>
                        <a:t>Редни број</a:t>
                      </a:r>
                      <a:endParaRPr lang="en-US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>
                          <a:latin typeface="+mn-lt"/>
                        </a:rPr>
                        <a:t>Врста</a:t>
                      </a:r>
                      <a:r>
                        <a:rPr lang="sr-Cyrl-CS" baseline="0" dirty="0" smtClean="0">
                          <a:latin typeface="+mn-lt"/>
                        </a:rPr>
                        <a:t> расхода</a:t>
                      </a:r>
                      <a:endParaRPr lang="en-US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>
                          <a:latin typeface="+mn-lt"/>
                        </a:rPr>
                        <a:t>Износ</a:t>
                      </a:r>
                      <a:endParaRPr lang="en-US" dirty="0">
                        <a:latin typeface="+mn-lt"/>
                      </a:endParaRPr>
                    </a:p>
                  </a:txBody>
                  <a:tcPr anchor="ctr"/>
                </a:tc>
              </a:tr>
              <a:tr h="4254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1.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Основни материјал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>
                          <a:latin typeface="+mn-lt"/>
                          <a:ea typeface="Times New Roman"/>
                          <a:cs typeface="Times New Roman"/>
                        </a:rPr>
                        <a:t>215.700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54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2.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Енергенти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600.000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54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3.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Амортизација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>
                          <a:latin typeface="+mn-lt"/>
                          <a:ea typeface="Times New Roman"/>
                          <a:cs typeface="Times New Roman"/>
                        </a:rPr>
                        <a:t>121.111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54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4.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Трошкови </a:t>
                      </a: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одржавања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500.000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54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5.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Трошкови зарада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5.200.000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2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6.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Остали трошкови (трошкови закупа, рекламе и пропаганде)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1.200.000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54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7.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Трошкови </a:t>
                      </a: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камата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>
                          <a:latin typeface="+mn-lt"/>
                          <a:ea typeface="Times New Roman"/>
                          <a:cs typeface="Times New Roman"/>
                        </a:rPr>
                        <a:t>150.000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5453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i="1" dirty="0">
                          <a:latin typeface="+mn-lt"/>
                          <a:ea typeface="Times New Roman"/>
                          <a:cs typeface="Times New Roman"/>
                        </a:rPr>
                        <a:t>              </a:t>
                      </a:r>
                      <a:r>
                        <a:rPr lang="sr-Cyrl-CS" sz="1200" b="1" i="1" dirty="0">
                          <a:latin typeface="+mn-lt"/>
                          <a:ea typeface="Times New Roman"/>
                          <a:cs typeface="Times New Roman"/>
                        </a:rPr>
                        <a:t>Укупни расходи: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7.986.811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B67D-E505-4123-8D9A-EE49E8587961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Годишњи расходи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I </a:t>
            </a:r>
            <a:r>
              <a:rPr lang="sr-Cyrl-CS" dirty="0" smtClean="0"/>
              <a:t>Представљање привредног друштва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CS" dirty="0" smtClean="0"/>
          </a:p>
          <a:p>
            <a:r>
              <a:rPr lang="sr-Cyrl-CS" dirty="0" smtClean="0"/>
              <a:t>Бруто добит = 1.928.189</a:t>
            </a:r>
          </a:p>
          <a:p>
            <a:endParaRPr lang="sr-Cyrl-CS" dirty="0" smtClean="0"/>
          </a:p>
          <a:p>
            <a:r>
              <a:rPr lang="sr-Cyrl-CS" dirty="0" smtClean="0"/>
              <a:t>Порез на добит = 192.818,9</a:t>
            </a:r>
          </a:p>
          <a:p>
            <a:endParaRPr lang="sr-Cyrl-CS" dirty="0" smtClean="0"/>
          </a:p>
          <a:p>
            <a:r>
              <a:rPr lang="sr-Cyrl-CS" dirty="0" smtClean="0"/>
              <a:t>Нето добит =1.735.370,1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6A68E-F9AB-4621-9D52-4A12BCEEF6E9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Добит предузећа за прву годину пословања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33600"/>
            <a:ext cx="8305800" cy="3873691"/>
          </a:xfrm>
        </p:spPr>
        <p:txBody>
          <a:bodyPr>
            <a:normAutofit/>
          </a:bodyPr>
          <a:lstStyle/>
          <a:p>
            <a:pPr>
              <a:buNone/>
            </a:pPr>
            <a:endParaRPr lang="sr-Cyrl-CS" dirty="0" smtClean="0"/>
          </a:p>
          <a:p>
            <a:r>
              <a:rPr lang="sr-Cyrl-CS" dirty="0" smtClean="0"/>
              <a:t>Коефицијент економичности = 1.24</a:t>
            </a:r>
          </a:p>
          <a:p>
            <a:endParaRPr lang="sr-Cyrl-CS" dirty="0" smtClean="0"/>
          </a:p>
          <a:p>
            <a:r>
              <a:rPr lang="sr-Cyrl-CS" dirty="0" smtClean="0"/>
              <a:t>Стопа акумулативности = 56,53%</a:t>
            </a:r>
          </a:p>
          <a:p>
            <a:pPr>
              <a:buNone/>
            </a:pPr>
            <a:endParaRPr lang="sr-Cyrl-CS" dirty="0" smtClean="0"/>
          </a:p>
          <a:p>
            <a:r>
              <a:rPr lang="sr-Cyrl-CS" dirty="0" smtClean="0"/>
              <a:t>Време враћања улагања	</a:t>
            </a:r>
            <a:r>
              <a:rPr lang="en-GB" dirty="0" smtClean="0"/>
              <a:t>= 1,</a:t>
            </a:r>
            <a:r>
              <a:rPr lang="sr-Cyrl-CS" dirty="0" smtClean="0"/>
              <a:t>77</a:t>
            </a:r>
            <a:r>
              <a:rPr lang="en-GB" dirty="0" smtClean="0"/>
              <a:t> </a:t>
            </a:r>
            <a:r>
              <a:rPr lang="en-GB" dirty="0" err="1" smtClean="0"/>
              <a:t>годинa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CF788-4B6B-4524-B6EB-B22232BBC80C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5200" cy="1630362"/>
          </a:xfrm>
        </p:spPr>
        <p:txBody>
          <a:bodyPr>
            <a:normAutofit fontScale="90000"/>
          </a:bodyPr>
          <a:lstStyle/>
          <a:p>
            <a:pPr lvl="0"/>
            <a:r>
              <a:rPr lang="sr-Cyrl-CS" dirty="0" smtClean="0"/>
              <a:t>Оцена економских ефеката плана после прве године пословања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02291"/>
          </a:xfrm>
        </p:spPr>
        <p:txBody>
          <a:bodyPr>
            <a:normAutofit/>
          </a:bodyPr>
          <a:lstStyle/>
          <a:p>
            <a:r>
              <a:rPr lang="sr-Cyrl-CS" dirty="0" smtClean="0"/>
              <a:t>узимање у закуп суседне парцеле од 2 ха</a:t>
            </a:r>
            <a:endParaRPr lang="en-US" dirty="0" smtClean="0"/>
          </a:p>
          <a:p>
            <a:r>
              <a:rPr lang="sr-Cyrl-CS" dirty="0" smtClean="0"/>
              <a:t>повећана промоција и улагање у промоцију, посебно у парку природе ''Шарган-Мокра Гора'‘</a:t>
            </a:r>
          </a:p>
          <a:p>
            <a:pPr lvl="1"/>
            <a:r>
              <a:rPr lang="sr-Cyrl-CS" dirty="0" smtClean="0"/>
              <a:t>појављивање на филмском фестивалу ''Кустендорф'' где ће се делити флајери о органском поврћу нашег привредног друштва</a:t>
            </a:r>
          </a:p>
          <a:p>
            <a:pPr lvl="1"/>
            <a:r>
              <a:rPr lang="sr-Cyrl-CS" dirty="0" smtClean="0"/>
              <a:t>држање радионице о здравој исхрани, гајењу и припреми органског поврћа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6A68E-F9AB-4621-9D52-4A12BCEEF6E9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5200" cy="1706562"/>
          </a:xfrm>
        </p:spPr>
        <p:txBody>
          <a:bodyPr>
            <a:normAutofit/>
          </a:bodyPr>
          <a:lstStyle/>
          <a:p>
            <a:r>
              <a:rPr lang="sr-Cyrl-CS" dirty="0" smtClean="0"/>
              <a:t>Планирање активности у другој години пословања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904998"/>
          <a:ext cx="8229600" cy="3962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33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n-lt"/>
                          <a:ea typeface="Times New Roman"/>
                          <a:cs typeface="Times New Roman"/>
                        </a:rPr>
                        <a:t>Редни број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n-lt"/>
                          <a:ea typeface="Times New Roman"/>
                          <a:cs typeface="Times New Roman"/>
                        </a:rPr>
                        <a:t>Врста расхода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dirty="0" smtClean="0">
                          <a:latin typeface="+mn-lt"/>
                          <a:ea typeface="Times New Roman"/>
                          <a:cs typeface="Times New Roman"/>
                        </a:rPr>
                        <a:t>Износ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3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1.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Основни </a:t>
                      </a: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материјал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>
                          <a:latin typeface="+mn-lt"/>
                          <a:ea typeface="Times New Roman"/>
                          <a:cs typeface="Times New Roman"/>
                        </a:rPr>
                        <a:t>323.550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2.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Енергенти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980.000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3.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Амортизација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181.667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4.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Трошкови </a:t>
                      </a: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одржавања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700.000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5.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n-lt"/>
                          <a:ea typeface="Times New Roman"/>
                          <a:cs typeface="Times New Roman"/>
                        </a:rPr>
                        <a:t>Трошкови зарада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7.100.000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20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6.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>
                          <a:latin typeface="+mn-lt"/>
                          <a:ea typeface="Times New Roman"/>
                          <a:cs typeface="Times New Roman"/>
                        </a:rPr>
                        <a:t>Остали трошкови (трошкови закупа, рекламе и пропаганде)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1.960.000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7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7.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dirty="0">
                          <a:latin typeface="+mn-lt"/>
                          <a:ea typeface="Times New Roman"/>
                          <a:cs typeface="Times New Roman"/>
                        </a:rPr>
                        <a:t>Трошкови </a:t>
                      </a:r>
                      <a:r>
                        <a:rPr lang="sr-Cyrl-CS" sz="1200" dirty="0" smtClean="0">
                          <a:latin typeface="+mn-lt"/>
                          <a:ea typeface="Times New Roman"/>
                          <a:cs typeface="Times New Roman"/>
                        </a:rPr>
                        <a:t>камата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b="1" dirty="0">
                          <a:latin typeface="+mn-lt"/>
                          <a:ea typeface="Times New Roman"/>
                          <a:cs typeface="Times New Roman"/>
                        </a:rPr>
                        <a:t>150.000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3796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200" i="1">
                          <a:latin typeface="+mn-lt"/>
                          <a:ea typeface="Times New Roman"/>
                          <a:cs typeface="Times New Roman"/>
                        </a:rPr>
                        <a:t>              </a:t>
                      </a:r>
                      <a:r>
                        <a:rPr lang="sr-Cyrl-CS" sz="1200" b="1" i="1">
                          <a:latin typeface="+mn-lt"/>
                          <a:ea typeface="Times New Roman"/>
                          <a:cs typeface="Times New Roman"/>
                        </a:rPr>
                        <a:t>Укупни расходи: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11.395.217</a:t>
                      </a:r>
                      <a:endParaRPr lang="en-US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6A68E-F9AB-4621-9D52-4A12BCEEF6E9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81000"/>
            <a:ext cx="7162800" cy="1143000"/>
          </a:xfrm>
        </p:spPr>
        <p:txBody>
          <a:bodyPr>
            <a:noAutofit/>
          </a:bodyPr>
          <a:lstStyle/>
          <a:p>
            <a:r>
              <a:rPr lang="sr-Cyrl-CS" sz="3200" dirty="0" smtClean="0"/>
              <a:t>Планирање пословања у другој години пословања</a:t>
            </a:r>
            <a:br>
              <a:rPr lang="sr-Cyrl-CS" sz="3200" dirty="0" smtClean="0"/>
            </a:br>
            <a:r>
              <a:rPr lang="sr-Cyrl-CS" sz="3200" dirty="0" smtClean="0"/>
              <a:t>- годишњи расходи-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Укупан приход на годишњем нивоу износи 16.200.000 РСД</a:t>
            </a:r>
            <a:endParaRPr lang="en-US" dirty="0" smtClean="0"/>
          </a:p>
          <a:p>
            <a:endParaRPr lang="sr-Cyrl-CS" dirty="0" smtClean="0"/>
          </a:p>
          <a:p>
            <a:r>
              <a:rPr lang="sr-Cyrl-CS" dirty="0" smtClean="0"/>
              <a:t>Бруто добит предузећа = 4.804.783</a:t>
            </a:r>
          </a:p>
          <a:p>
            <a:r>
              <a:rPr lang="sr-Cyrl-CS" dirty="0" smtClean="0"/>
              <a:t>Порез на добит =480.478,3</a:t>
            </a:r>
          </a:p>
          <a:p>
            <a:r>
              <a:rPr lang="sr-Cyrl-CS" dirty="0" smtClean="0"/>
              <a:t>Нето добит = 4.324.304,7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6A68E-F9AB-4621-9D52-4A12BCEEF6E9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Добит предузећа за другу годину пословања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438400"/>
            <a:ext cx="8305800" cy="3568891"/>
          </a:xfrm>
        </p:spPr>
        <p:txBody>
          <a:bodyPr>
            <a:normAutofit/>
          </a:bodyPr>
          <a:lstStyle/>
          <a:p>
            <a:endParaRPr lang="sr-Cyrl-CS" dirty="0" smtClean="0"/>
          </a:p>
          <a:p>
            <a:r>
              <a:rPr lang="sr-Cyrl-CS" dirty="0" smtClean="0"/>
              <a:t>Коефицијент економичности = 1.42</a:t>
            </a:r>
          </a:p>
          <a:p>
            <a:endParaRPr lang="sr-Cyrl-CS" dirty="0" smtClean="0"/>
          </a:p>
          <a:p>
            <a:r>
              <a:rPr lang="sr-Cyrl-CS" dirty="0" smtClean="0"/>
              <a:t>Стопа акумулативности	</a:t>
            </a:r>
            <a:r>
              <a:rPr lang="en-GB" dirty="0" smtClean="0"/>
              <a:t>= </a:t>
            </a:r>
            <a:r>
              <a:rPr lang="sr-Cyrl-CS" dirty="0" smtClean="0"/>
              <a:t>80,07%</a:t>
            </a:r>
          </a:p>
          <a:p>
            <a:endParaRPr lang="sr-Cyrl-CS" dirty="0" smtClean="0"/>
          </a:p>
          <a:p>
            <a:r>
              <a:rPr lang="sr-Cyrl-CS" dirty="0" smtClean="0"/>
              <a:t>Време враћања улагања	</a:t>
            </a:r>
            <a:r>
              <a:rPr lang="en-GB" dirty="0" smtClean="0"/>
              <a:t>= </a:t>
            </a:r>
            <a:r>
              <a:rPr lang="sr-Cyrl-CS" dirty="0" smtClean="0"/>
              <a:t>1,25 </a:t>
            </a:r>
            <a:r>
              <a:rPr lang="sr-Cyrl-CS" dirty="0" smtClean="0"/>
              <a:t>година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CF788-4B6B-4524-B6EB-B22232BBC80C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5200" cy="2392362"/>
          </a:xfrm>
        </p:spPr>
        <p:txBody>
          <a:bodyPr>
            <a:normAutofit fontScale="90000"/>
          </a:bodyPr>
          <a:lstStyle/>
          <a:p>
            <a:pPr lvl="0"/>
            <a:r>
              <a:rPr lang="sr-Cyrl-CS" dirty="0" smtClean="0"/>
              <a:t>Оцена економских ефеката плана после друге године пословања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У трећој години пословања продаја производа ће се проширити на још неколико градова у Србији</a:t>
            </a:r>
          </a:p>
          <a:p>
            <a:r>
              <a:rPr lang="sr-Cyrl-CS" dirty="0" smtClean="0"/>
              <a:t>Планира се и отплата кредита узетог на почетку пословања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6A68E-F9AB-4621-9D52-4A12BCEEF6E9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Пословање у трећој години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V </a:t>
            </a:r>
            <a:r>
              <a:rPr lang="sr-Cyrl-CS" dirty="0" smtClean="0"/>
              <a:t>МАРКЕТИНГ ПЛАН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49972-LegumesMont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3276600"/>
            <a:ext cx="4618182" cy="3048000"/>
          </a:xfrm>
          <a:prstGeom prst="rect">
            <a:avLst/>
          </a:prstGeom>
        </p:spPr>
      </p:pic>
      <p:pic>
        <p:nvPicPr>
          <p:cNvPr id="15" name="Picture 14" descr="Mango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1676400"/>
            <a:ext cx="1466850" cy="1438564"/>
          </a:xfrm>
          <a:prstGeom prst="rect">
            <a:avLst/>
          </a:prstGeom>
        </p:spPr>
      </p:pic>
      <p:pic>
        <p:nvPicPr>
          <p:cNvPr id="14" name="Picture 13" descr="image_pre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33800" y="914400"/>
            <a:ext cx="1447800" cy="1346454"/>
          </a:xfrm>
          <a:prstGeom prst="rect">
            <a:avLst/>
          </a:prstGeom>
        </p:spPr>
      </p:pic>
      <p:pic>
        <p:nvPicPr>
          <p:cNvPr id="10" name="Picture 9" descr="4127courgettes_zucchin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343400"/>
            <a:ext cx="2133600" cy="142036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 smtClean="0"/>
          </a:p>
          <a:p>
            <a:r>
              <a:rPr lang="x-none" smtClean="0"/>
              <a:t>Асортиман</a:t>
            </a:r>
            <a:endParaRPr lang="x-none" dirty="0" smtClean="0"/>
          </a:p>
          <a:p>
            <a:r>
              <a:rPr lang="x-none" smtClean="0"/>
              <a:t>Циљеви</a:t>
            </a:r>
            <a:r>
              <a:rPr lang="sr-Cyrl-CS" dirty="0" smtClean="0"/>
              <a:t> маркетинга</a:t>
            </a:r>
            <a:endParaRPr lang="x-none" dirty="0" smtClean="0"/>
          </a:p>
          <a:p>
            <a:r>
              <a:rPr lang="x-none" smtClean="0"/>
              <a:t>Процена тражње</a:t>
            </a:r>
            <a:endParaRPr lang="sr-Cyrl-CS" dirty="0" smtClean="0"/>
          </a:p>
          <a:p>
            <a:r>
              <a:rPr lang="sr-Cyrl-CS" dirty="0" smtClean="0"/>
              <a:t>Транспорт производа</a:t>
            </a:r>
          </a:p>
          <a:p>
            <a:r>
              <a:rPr lang="sr-Cyrl-CS" dirty="0" smtClean="0"/>
              <a:t>Продаја производа</a:t>
            </a:r>
          </a:p>
          <a:p>
            <a:endParaRPr lang="x-none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E210A-5973-4C6E-928D-A9C19A93AFC0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 descr="95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9200" y="457200"/>
            <a:ext cx="1805609" cy="1143000"/>
          </a:xfrm>
          <a:prstGeom prst="rect">
            <a:avLst/>
          </a:prstGeom>
        </p:spPr>
      </p:pic>
      <p:pic>
        <p:nvPicPr>
          <p:cNvPr id="12" name="Picture 11" descr="1274203701Izq9f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24800" y="2743200"/>
            <a:ext cx="1045029" cy="1008453"/>
          </a:xfrm>
          <a:prstGeom prst="rect">
            <a:avLst/>
          </a:prstGeom>
        </p:spPr>
      </p:pic>
      <p:pic>
        <p:nvPicPr>
          <p:cNvPr id="13" name="Picture 12" descr="health-benefits-of-garlic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38400" y="4800600"/>
            <a:ext cx="1458784" cy="971550"/>
          </a:xfrm>
          <a:prstGeom prst="rect">
            <a:avLst/>
          </a:prstGeom>
        </p:spPr>
      </p:pic>
      <p:pic>
        <p:nvPicPr>
          <p:cNvPr id="16" name="Picture 15" descr="radish_main_1873813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638800" y="457200"/>
            <a:ext cx="1905000" cy="119216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Zucchin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4572000"/>
            <a:ext cx="1323974" cy="909637"/>
          </a:xfrm>
          <a:prstGeom prst="rect">
            <a:avLst/>
          </a:prstGeom>
        </p:spPr>
      </p:pic>
      <p:pic>
        <p:nvPicPr>
          <p:cNvPr id="18" name="Picture 17" descr="1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4800" y="4495800"/>
            <a:ext cx="1219200" cy="782030"/>
          </a:xfrm>
          <a:prstGeom prst="rect">
            <a:avLst/>
          </a:prstGeom>
        </p:spPr>
      </p:pic>
      <p:pic>
        <p:nvPicPr>
          <p:cNvPr id="8" name="Picture 7" descr="Lettu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62400" y="2895600"/>
            <a:ext cx="838200" cy="710793"/>
          </a:xfrm>
          <a:prstGeom prst="rect">
            <a:avLst/>
          </a:prstGeom>
        </p:spPr>
      </p:pic>
      <p:pic>
        <p:nvPicPr>
          <p:cNvPr id="17" name="Picture 16" descr="potat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24800" y="2895600"/>
            <a:ext cx="1046285" cy="6096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381000" y="1828800"/>
            <a:ext cx="5181600" cy="4525963"/>
          </a:xfrm>
        </p:spPr>
        <p:txBody>
          <a:bodyPr>
            <a:normAutofit/>
          </a:bodyPr>
          <a:lstStyle/>
          <a:p>
            <a:pPr lvl="1">
              <a:lnSpc>
                <a:spcPct val="200000"/>
              </a:lnSpc>
              <a:buFont typeface="Wingdings" pitchFamily="2" charset="2"/>
              <a:buChar char="Ø"/>
            </a:pPr>
            <a:r>
              <a:rPr lang="x-none" dirty="0" smtClean="0"/>
              <a:t>I парцела</a:t>
            </a:r>
            <a:r>
              <a:rPr lang="en-US" dirty="0" smtClean="0"/>
              <a:t> - </a:t>
            </a:r>
            <a:r>
              <a:rPr lang="x-none" smtClean="0"/>
              <a:t>Бели лук</a:t>
            </a:r>
            <a:endParaRPr lang="x-none" dirty="0" smtClean="0"/>
          </a:p>
          <a:p>
            <a:pPr lvl="1">
              <a:lnSpc>
                <a:spcPct val="200000"/>
              </a:lnSpc>
              <a:buFont typeface="Wingdings" pitchFamily="2" charset="2"/>
              <a:buChar char="Ø"/>
            </a:pPr>
            <a:r>
              <a:rPr lang="x-none" dirty="0" smtClean="0"/>
              <a:t>II парцела</a:t>
            </a:r>
            <a:r>
              <a:rPr lang="en-US" dirty="0" smtClean="0"/>
              <a:t> - </a:t>
            </a:r>
            <a:r>
              <a:rPr lang="x-none" smtClean="0"/>
              <a:t>Зелена салата </a:t>
            </a:r>
            <a:endParaRPr lang="en-US" dirty="0" smtClean="0"/>
          </a:p>
          <a:p>
            <a:pPr lvl="1">
              <a:lnSpc>
                <a:spcPct val="200000"/>
              </a:lnSpc>
              <a:buFont typeface="Wingdings" pitchFamily="2" charset="2"/>
              <a:buChar char="Ø"/>
            </a:pPr>
            <a:r>
              <a:rPr lang="x-none" smtClean="0"/>
              <a:t>III </a:t>
            </a:r>
            <a:r>
              <a:rPr lang="x-none" dirty="0" smtClean="0"/>
              <a:t>парцела</a:t>
            </a:r>
            <a:r>
              <a:rPr lang="en-US" dirty="0" smtClean="0"/>
              <a:t> - </a:t>
            </a:r>
            <a:r>
              <a:rPr lang="x-none" smtClean="0"/>
              <a:t>Блитва  </a:t>
            </a:r>
            <a:endParaRPr lang="x-none" dirty="0" smtClean="0"/>
          </a:p>
          <a:p>
            <a:pPr lvl="1">
              <a:lnSpc>
                <a:spcPct val="200000"/>
              </a:lnSpc>
              <a:buFont typeface="Wingdings" pitchFamily="2" charset="2"/>
              <a:buChar char="Ø"/>
            </a:pPr>
            <a:r>
              <a:rPr lang="x-none" dirty="0" smtClean="0"/>
              <a:t>IV парцела – </a:t>
            </a:r>
            <a:r>
              <a:rPr lang="x-none" smtClean="0"/>
              <a:t>Тиквица </a:t>
            </a:r>
            <a:endParaRPr lang="x-none" dirty="0" smtClean="0"/>
          </a:p>
          <a:p>
            <a:pPr>
              <a:buFont typeface="Wingdings" pitchFamily="2" charset="2"/>
              <a:buChar char="Ø"/>
            </a:pPr>
            <a:endParaRPr lang="x-none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91F28-51D6-41F7-BA63-FCCF436FD0D8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Здрав корен за здравље и лепоту!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x-none" dirty="0" smtClean="0"/>
              <a:t>Асортиман</a:t>
            </a:r>
            <a:endParaRPr lang="en-US" dirty="0"/>
          </a:p>
        </p:txBody>
      </p:sp>
      <p:pic>
        <p:nvPicPr>
          <p:cNvPr id="9" name="Picture 8" descr="blitv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05200" y="3581400"/>
            <a:ext cx="601579" cy="609600"/>
          </a:xfrm>
          <a:prstGeom prst="rect">
            <a:avLst/>
          </a:prstGeom>
        </p:spPr>
      </p:pic>
      <p:pic>
        <p:nvPicPr>
          <p:cNvPr id="10" name="Picture 9" descr="celery-stalk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077200" y="1676400"/>
            <a:ext cx="752475" cy="752475"/>
          </a:xfrm>
          <a:prstGeom prst="rect">
            <a:avLst/>
          </a:prstGeom>
        </p:spPr>
      </p:pic>
      <p:pic>
        <p:nvPicPr>
          <p:cNvPr id="11" name="Picture 10" descr="radish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77200" y="3505200"/>
            <a:ext cx="914400" cy="845820"/>
          </a:xfrm>
          <a:prstGeom prst="rect">
            <a:avLst/>
          </a:prstGeom>
        </p:spPr>
      </p:pic>
      <p:sp>
        <p:nvSpPr>
          <p:cNvPr id="15" name="Content Placeholder 1"/>
          <p:cNvSpPr txBox="1">
            <a:spLocks/>
          </p:cNvSpPr>
          <p:nvPr/>
        </p:nvSpPr>
        <p:spPr>
          <a:xfrm>
            <a:off x="4191000" y="1828800"/>
            <a:ext cx="4343400" cy="44497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21792" marR="0" lvl="1" indent="-228600" algn="l" defTabSz="914400" rtl="0" eaLnBrk="1" fontAlgn="auto" latinLnBrk="0" hangingPunct="1">
              <a:lnSpc>
                <a:spcPct val="2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x-none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 </a:t>
            </a:r>
            <a:r>
              <a:rPr kumimoji="0" lang="x-none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парцела </a:t>
            </a:r>
            <a:r>
              <a:rPr kumimoji="0" lang="x-none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Целер</a:t>
            </a:r>
            <a:endParaRPr kumimoji="0" lang="x-none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1792" marR="0" lvl="1" indent="-228600" algn="l" defTabSz="914400" rtl="0" eaLnBrk="1" fontAlgn="auto" latinLnBrk="0" hangingPunct="1">
              <a:lnSpc>
                <a:spcPct val="2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x-none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 </a:t>
            </a:r>
            <a:r>
              <a:rPr kumimoji="0" lang="x-none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парцела </a:t>
            </a:r>
            <a:r>
              <a:rPr kumimoji="0" lang="x-none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Кромпир</a:t>
            </a:r>
            <a:endParaRPr kumimoji="0" lang="en-US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1792" marR="0" lvl="1" indent="-228600" algn="l" defTabSz="914400" rtl="0" eaLnBrk="1" fontAlgn="auto" latinLnBrk="0" hangingPunct="1">
              <a:lnSpc>
                <a:spcPct val="2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x-none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VII </a:t>
            </a:r>
            <a:r>
              <a:rPr kumimoji="0" lang="x-none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парцела</a:t>
            </a:r>
            <a:r>
              <a:rPr kumimoji="0" lang="x-none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Ротквица</a:t>
            </a:r>
            <a:endParaRPr kumimoji="0" lang="en-US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1792" marR="0" lvl="1" indent="-228600" algn="l" defTabSz="914400" rtl="0" eaLnBrk="1" fontAlgn="auto" latinLnBrk="0" hangingPunct="1">
              <a:lnSpc>
                <a:spcPct val="2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x-none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VIII </a:t>
            </a:r>
            <a:r>
              <a:rPr kumimoji="0" lang="x-none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парцела </a:t>
            </a:r>
            <a:r>
              <a:rPr kumimoji="0" lang="x-none" sz="23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Паприка</a:t>
            </a:r>
            <a:endParaRPr kumimoji="0" lang="x-none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bulbs 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05200" y="1828800"/>
            <a:ext cx="1032582" cy="685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524000"/>
            <a:ext cx="8382000" cy="4648200"/>
          </a:xfrm>
        </p:spPr>
        <p:txBody>
          <a:bodyPr>
            <a:normAutofit fontScale="92500" lnSpcReduction="20000"/>
          </a:bodyPr>
          <a:lstStyle/>
          <a:p>
            <a:r>
              <a:rPr lang="sr-Cyrl-CS" dirty="0" smtClean="0"/>
              <a:t>ПРИВРЕДНО ДРУШТВО “КОРЕНЧИЋ” Д.О.О. ЗА ПРОИЗВОДЊУ ОРГАНСКОГ ПОВРЋА</a:t>
            </a:r>
          </a:p>
          <a:p>
            <a:r>
              <a:rPr lang="sr-Cyrl-CS" dirty="0" smtClean="0"/>
              <a:t>Адреса: Трг Светог Саве 6, 31000 Ужице</a:t>
            </a:r>
          </a:p>
          <a:p>
            <a:r>
              <a:rPr lang="sr-Cyrl-CS" dirty="0" smtClean="0"/>
              <a:t>Е</a:t>
            </a:r>
            <a:r>
              <a:rPr lang="sr-Latn-CS" dirty="0" smtClean="0"/>
              <a:t>-mail </a:t>
            </a:r>
            <a:r>
              <a:rPr lang="sr-Cyrl-CS" dirty="0" smtClean="0"/>
              <a:t>адреса: </a:t>
            </a:r>
            <a:r>
              <a:rPr lang="sr-Latn-CS" dirty="0" smtClean="0">
                <a:hlinkClick r:id="rId2"/>
              </a:rPr>
              <a:t>korencic@gmail.com</a:t>
            </a:r>
            <a:endParaRPr lang="sr-Latn-CS" dirty="0" smtClean="0"/>
          </a:p>
          <a:p>
            <a:r>
              <a:rPr lang="sr-Cyrl-CS" dirty="0" smtClean="0"/>
              <a:t>Шифра делатности: 011</a:t>
            </a:r>
          </a:p>
          <a:p>
            <a:r>
              <a:rPr lang="sr-Cyrl-CS" dirty="0" smtClean="0"/>
              <a:t>Оснивачи:</a:t>
            </a:r>
          </a:p>
          <a:p>
            <a:pPr lvl="8"/>
            <a:r>
              <a:rPr lang="sr-Cyrl-CS" sz="2200" dirty="0" smtClean="0"/>
              <a:t>Нада Милић</a:t>
            </a:r>
          </a:p>
          <a:p>
            <a:pPr lvl="8"/>
            <a:r>
              <a:rPr lang="sr-Cyrl-CS" sz="2200" dirty="0" smtClean="0"/>
              <a:t>Јелена Ристановић</a:t>
            </a:r>
          </a:p>
          <a:p>
            <a:pPr lvl="8"/>
            <a:r>
              <a:rPr lang="sr-Cyrl-CS" sz="2200" dirty="0" smtClean="0"/>
              <a:t>Невена Смиљанић</a:t>
            </a:r>
          </a:p>
          <a:p>
            <a:pPr lvl="8"/>
            <a:r>
              <a:rPr lang="sr-Cyrl-CS" sz="2200" dirty="0" smtClean="0"/>
              <a:t>Катарина Стопић</a:t>
            </a:r>
          </a:p>
          <a:p>
            <a:pPr lvl="8"/>
            <a:r>
              <a:rPr lang="sr-Cyrl-CS" sz="2200" dirty="0" smtClean="0"/>
              <a:t>Лазар Тешовић</a:t>
            </a:r>
          </a:p>
          <a:p>
            <a:pPr lvl="8"/>
            <a:r>
              <a:rPr lang="sr-Cyrl-CS" sz="2200" dirty="0" smtClean="0"/>
              <a:t>Милица Церовић</a:t>
            </a:r>
            <a:endParaRPr lang="en-US" sz="2200" dirty="0" smtClean="0"/>
          </a:p>
          <a:p>
            <a:r>
              <a:rPr lang="sr-Cyrl-CS" sz="2600" dirty="0" smtClean="0"/>
              <a:t>Директор: Бранкица Тодоровић</a:t>
            </a:r>
          </a:p>
          <a:p>
            <a:pPr>
              <a:buNone/>
            </a:pPr>
            <a:endParaRPr lang="sr-Cyrl-C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F842E-6DFE-45E2-9DFA-CBF4794E4385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CS" dirty="0" smtClean="0"/>
              <a:t>Подаци о привредном друштву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tolia_21441627_X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505200"/>
            <a:ext cx="3657600" cy="24269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repa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581400"/>
            <a:ext cx="3593788" cy="260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Циљеви</a:t>
            </a:r>
            <a:r>
              <a:rPr lang="x-none" dirty="0" smtClean="0"/>
              <a:t> маркетинга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525963"/>
          </a:xfrm>
        </p:spPr>
        <p:txBody>
          <a:bodyPr>
            <a:normAutofit/>
          </a:bodyPr>
          <a:lstStyle/>
          <a:p>
            <a:endParaRPr lang="sr-Cyrl-CS" dirty="0" smtClean="0"/>
          </a:p>
          <a:p>
            <a:r>
              <a:rPr lang="sr-Cyrl-CS" dirty="0" smtClean="0"/>
              <a:t>Да подржимо производњу органске хране</a:t>
            </a:r>
          </a:p>
          <a:p>
            <a:r>
              <a:rPr lang="sr-Cyrl-CS" dirty="0" smtClean="0"/>
              <a:t>Да формирамо ново домаће тржиште</a:t>
            </a:r>
          </a:p>
          <a:p>
            <a:r>
              <a:rPr lang="sr-Cyrl-CS" dirty="0" smtClean="0"/>
              <a:t>Да смањимо загађеност животне средине</a:t>
            </a:r>
          </a:p>
          <a:p>
            <a:endParaRPr lang="sr-Cyrl-CS" dirty="0" smtClean="0"/>
          </a:p>
          <a:p>
            <a:pPr>
              <a:buNone/>
            </a:pPr>
            <a:r>
              <a:rPr lang="sr-Cyrl-CS" dirty="0" smtClean="0"/>
              <a:t>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1656-2C33-43FC-BFEF-9F019994C209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901977-597665-man-with-shopping-cart-during-vegetable-and-fruit-shopping-at-the-supermar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1828800"/>
            <a:ext cx="2438400" cy="1620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vegetable_retail_store_200712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3733800"/>
            <a:ext cx="2133600" cy="245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/>
          <a:lstStyle/>
          <a:p>
            <a:r>
              <a:rPr lang="sr-Cyrl-CS" dirty="0" smtClean="0"/>
              <a:t>У протеклих 10 година у САД производња је порасла за 20 %</a:t>
            </a:r>
          </a:p>
          <a:p>
            <a:endParaRPr lang="sr-Cyrl-CS" dirty="0" smtClean="0"/>
          </a:p>
          <a:p>
            <a:r>
              <a:rPr lang="sr-Cyrl-CS" dirty="0" smtClean="0"/>
              <a:t>У ЕУ производња је утростручена</a:t>
            </a:r>
          </a:p>
          <a:p>
            <a:endParaRPr lang="sr-Cyrl-CS" dirty="0" smtClean="0"/>
          </a:p>
          <a:p>
            <a:r>
              <a:rPr lang="sr-Cyrl-CS" dirty="0" smtClean="0"/>
              <a:t>У Русији повећана производња на годишњем нивоу за 20 %</a:t>
            </a:r>
          </a:p>
          <a:p>
            <a:endParaRPr lang="sr-Cyrl-CS" dirty="0" smtClean="0"/>
          </a:p>
          <a:p>
            <a:r>
              <a:rPr lang="sr-Cyrl-CS" dirty="0" smtClean="0"/>
              <a:t>У нашој земљи производња је у једноцифреним процентима</a:t>
            </a:r>
            <a:endParaRPr lang="ru-RU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D5D68-564E-4D2B-8996-4235A9048A29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Процена тражње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vegg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3657600"/>
            <a:ext cx="2819400" cy="25267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2602475_f5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4038600"/>
            <a:ext cx="2921000" cy="21907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Обавља су у затвореним возилима и одговарајућем паковању како не би дошло до мешања производа и њиховог оштећења</a:t>
            </a:r>
          </a:p>
          <a:p>
            <a:r>
              <a:rPr lang="sr-Cyrl-CS" dirty="0" smtClean="0"/>
              <a:t>Приликом превоза проверава се исправност амбалаже и декларација “Органски производ”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4158-C594-4805-8BB4-D6929938BA70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Транспорт производа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armers-mar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4772398"/>
            <a:ext cx="2362200" cy="15674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 descr="2434493-Eat_In_The_Sun_Mokra_Go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4495800"/>
            <a:ext cx="2667000" cy="19931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vegetab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71600" y="4648200"/>
            <a:ext cx="1981200" cy="1322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/>
              <a:t>На п</a:t>
            </a:r>
            <a:r>
              <a:rPr lang="x-none" smtClean="0"/>
              <a:t>ијацама </a:t>
            </a:r>
            <a:r>
              <a:rPr lang="x-none" dirty="0" smtClean="0"/>
              <a:t>Каленић и Зелени венац </a:t>
            </a:r>
            <a:r>
              <a:rPr lang="x-none" smtClean="0"/>
              <a:t>у Београ</a:t>
            </a:r>
            <a:r>
              <a:rPr lang="x-none" dirty="0" smtClean="0"/>
              <a:t>д</a:t>
            </a:r>
            <a:r>
              <a:rPr lang="x-none" smtClean="0"/>
              <a:t>у </a:t>
            </a:r>
            <a:endParaRPr lang="x-none" dirty="0" smtClean="0"/>
          </a:p>
          <a:p>
            <a:r>
              <a:rPr lang="x-none" dirty="0" smtClean="0"/>
              <a:t>На п</a:t>
            </a:r>
            <a:r>
              <a:rPr lang="x-none" smtClean="0"/>
              <a:t>ијацама </a:t>
            </a:r>
            <a:r>
              <a:rPr lang="x-none" dirty="0" smtClean="0"/>
              <a:t>у Новом </a:t>
            </a:r>
            <a:r>
              <a:rPr lang="x-none" smtClean="0"/>
              <a:t>Саду </a:t>
            </a:r>
            <a:endParaRPr lang="x-none" dirty="0" smtClean="0"/>
          </a:p>
          <a:p>
            <a:r>
              <a:rPr lang="x-none" dirty="0" smtClean="0"/>
              <a:t>У </a:t>
            </a:r>
            <a:r>
              <a:rPr lang="x-none" smtClean="0"/>
              <a:t>специјализованој </a:t>
            </a:r>
            <a:r>
              <a:rPr lang="x-none" dirty="0" smtClean="0"/>
              <a:t>продавници </a:t>
            </a:r>
            <a:r>
              <a:rPr lang="x-none" smtClean="0"/>
              <a:t>у Ужиц</a:t>
            </a:r>
            <a:r>
              <a:rPr lang="x-none" dirty="0" smtClean="0"/>
              <a:t>у и Мокрој Гори</a:t>
            </a:r>
          </a:p>
          <a:p>
            <a:r>
              <a:rPr lang="x-none" dirty="0" smtClean="0"/>
              <a:t>У угоститељским објектима на Мокрој Гори</a:t>
            </a:r>
          </a:p>
          <a:p>
            <a:pPr lvl="1"/>
            <a:r>
              <a:rPr lang="x-none" dirty="0" smtClean="0"/>
              <a:t>Јеловник ће садржати јела од органске хране</a:t>
            </a:r>
          </a:p>
          <a:p>
            <a:pPr lvl="1"/>
            <a:endParaRPr lang="x-none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E1BB-1EDB-4BC9-9D26-F807076E8F1F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DB18-9DCB-4199-AE0F-F7446EA705CF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Продаја производа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-moh-leaflets_childr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1295400"/>
            <a:ext cx="813101" cy="1504950"/>
          </a:xfrm>
          <a:prstGeom prst="rect">
            <a:avLst/>
          </a:prstGeom>
        </p:spPr>
      </p:pic>
      <p:pic>
        <p:nvPicPr>
          <p:cNvPr id="14" name="Picture 13" descr="18VZVISKREG1EXPO_1_1181956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3886200"/>
            <a:ext cx="2566266" cy="21050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 descr="IMGP23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3352800"/>
            <a:ext cx="2400300" cy="32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 smtClean="0"/>
          </a:p>
          <a:p>
            <a:r>
              <a:rPr lang="x-none" dirty="0" smtClean="0"/>
              <a:t>Израда флајера</a:t>
            </a:r>
          </a:p>
          <a:p>
            <a:endParaRPr lang="x-none" dirty="0" smtClean="0"/>
          </a:p>
          <a:p>
            <a:r>
              <a:rPr lang="x-none" dirty="0" smtClean="0"/>
              <a:t>Држање радионица - промоција здравог живота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6814C-AAD6-41EA-82DC-0771FBE361D2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Промоција производа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5949535-the-letter-k-made-out-of-vegetables-isolated-on-a-white-background.jpg"/>
          <p:cNvPicPr>
            <a:picLocks noChangeAspect="1"/>
          </p:cNvPicPr>
          <p:nvPr/>
        </p:nvPicPr>
        <p:blipFill>
          <a:blip r:embed="rId2" cstate="print">
            <a:lum bright="-5000" contrast="12000"/>
          </a:blip>
          <a:stretch>
            <a:fillRect/>
          </a:stretch>
        </p:blipFill>
        <p:spPr>
          <a:xfrm>
            <a:off x="5105401" y="3429000"/>
            <a:ext cx="533400" cy="779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Untit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228600"/>
            <a:ext cx="1600200" cy="2182091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28600" y="5181600"/>
            <a:ext cx="7772400" cy="1829761"/>
          </a:xfrm>
          <a:scene3d>
            <a:camera prst="perspectiveRelaxed"/>
            <a:lightRig rig="threePt" dir="t"/>
          </a:scene3d>
          <a:sp3d/>
        </p:spPr>
        <p:txBody>
          <a:bodyPr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sr-Cyrl-C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Здрав корен за здравље и лепоту!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048000" y="3581400"/>
            <a:ext cx="5410200" cy="884193"/>
          </a:xfrm>
        </p:spPr>
        <p:txBody>
          <a:bodyPr/>
          <a:lstStyle/>
          <a:p>
            <a:r>
              <a:rPr lang="sr-Cyrl-CS" dirty="0" smtClean="0">
                <a:solidFill>
                  <a:schemeClr val="accent3">
                    <a:lumMod val="75000"/>
                  </a:schemeClr>
                </a:solidFill>
              </a:rPr>
              <a:t> ПД “      оренчић” д.о.о.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1600200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4800" dirty="0" smtClean="0">
                <a:solidFill>
                  <a:schemeClr val="accent1">
                    <a:lumMod val="50000"/>
                  </a:schemeClr>
                </a:solidFill>
              </a:rPr>
              <a:t>Хвала на пажњи!</a:t>
            </a:r>
            <a:endParaRPr 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DAC9-40DB-452D-B3DF-2897A969EC37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CS" dirty="0" smtClean="0"/>
              <a:t>Организациона шема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r-Cyrl-CS" dirty="0" smtClean="0"/>
              <a:t>Оснивачки акт</a:t>
            </a: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sr-Cyrl-CS" dirty="0" smtClean="0"/>
              <a:t>Уговор о раду</a:t>
            </a:r>
          </a:p>
          <a:p>
            <a:pPr lvl="1">
              <a:lnSpc>
                <a:spcPct val="90000"/>
              </a:lnSpc>
            </a:pPr>
            <a:r>
              <a:rPr lang="sr-Cyrl-CS" dirty="0" smtClean="0"/>
              <a:t>Уговор о делу</a:t>
            </a:r>
          </a:p>
          <a:p>
            <a:pPr lvl="1">
              <a:lnSpc>
                <a:spcPct val="90000"/>
              </a:lnSpc>
            </a:pPr>
            <a:r>
              <a:rPr lang="sr-Cyrl-CS" dirty="0" smtClean="0"/>
              <a:t>Уговор о привременим и повременим пословима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sr-Cyrl-CS" dirty="0" smtClean="0"/>
              <a:t>Статут</a:t>
            </a:r>
          </a:p>
          <a:p>
            <a:pPr>
              <a:lnSpc>
                <a:spcPct val="90000"/>
              </a:lnSpc>
            </a:pPr>
            <a:endParaRPr lang="sr-Cyrl-CS" dirty="0" smtClean="0"/>
          </a:p>
          <a:p>
            <a:pPr>
              <a:lnSpc>
                <a:spcPct val="90000"/>
              </a:lnSpc>
            </a:pPr>
            <a:r>
              <a:rPr lang="sr-Cyrl-CS" dirty="0" smtClean="0"/>
              <a:t>Овим актима се регулише пословање и управљање друштва, пословно име, делатност, седиште и износ оснивачког капитала.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3A69-450A-4C12-837C-840B77C85D01}" type="datetime2">
              <a:rPr lang="sr-Cyrl-CS" smtClean="0"/>
              <a:t>среда, 31. октобар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Здрав</a:t>
            </a:r>
            <a:r>
              <a:rPr lang="ru-RU" sz="1600" dirty="0" smtClean="0"/>
              <a:t> корен за здравље и лепоту!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50AD2-539E-425B-9E1D-2738F72CDAB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CS" dirty="0" smtClean="0"/>
              <a:t>Акти предузећа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0874A-1287-498A-B58D-2FD733822D0A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Правна регулатива</a:t>
            </a:r>
            <a:endParaRPr lang="en-US" dirty="0"/>
          </a:p>
        </p:txBody>
      </p: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254691"/>
          </a:xfrm>
        </p:spPr>
        <p:txBody>
          <a:bodyPr>
            <a:normAutofit fontScale="92500"/>
          </a:bodyPr>
          <a:lstStyle/>
          <a:p>
            <a:r>
              <a:rPr lang="sr-Cyrl-CS" dirty="0" smtClean="0"/>
              <a:t>Стандарди за органску пољопривреду (ИФОАМ)</a:t>
            </a:r>
          </a:p>
          <a:p>
            <a:r>
              <a:rPr lang="sr-Cyrl-CS" dirty="0" smtClean="0"/>
              <a:t>ЕЕЦ </a:t>
            </a:r>
            <a:r>
              <a:rPr lang="sr-Latn-CS" dirty="0" smtClean="0"/>
              <a:t>2092/91</a:t>
            </a:r>
            <a:r>
              <a:rPr lang="x-none" dirty="0" smtClean="0"/>
              <a:t>(ЕУ )</a:t>
            </a:r>
            <a:endParaRPr lang="sr-Cyrl-CS" dirty="0" smtClean="0"/>
          </a:p>
          <a:p>
            <a:r>
              <a:rPr lang="sr-Cyrl-CS" dirty="0" smtClean="0"/>
              <a:t>Закон о органској производњи (Влада РС, 2005. година)</a:t>
            </a:r>
          </a:p>
          <a:p>
            <a:r>
              <a:rPr lang="sr-Cyrl-CS" dirty="0" smtClean="0"/>
              <a:t>Закон о планирању и изградњи (“Службени гласник РС 72/09 и 81/09)</a:t>
            </a:r>
          </a:p>
          <a:p>
            <a:r>
              <a:rPr lang="sr-Cyrl-CS" dirty="0" smtClean="0"/>
              <a:t>Просторни план подручја посебне намене НП “Тара” (“Службени гласник СРС” 73/89)</a:t>
            </a:r>
          </a:p>
          <a:p>
            <a:r>
              <a:rPr lang="sr-Cyrl-CS" dirty="0" smtClean="0"/>
              <a:t>Регулатива за парк природе “Шарган – Мокра Гора” (“Службени гласник СРС” 52/05 и 81/08)</a:t>
            </a:r>
          </a:p>
          <a:p>
            <a:endParaRPr lang="sr-Cyrl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C:\Documents and Settings\Gricko\Desktop\Svašta nešto\Rezerva Programa\Office\CLIPART\PUB60COR\HH00235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5867400"/>
            <a:ext cx="1392238" cy="1600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Пословна идеја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sr-Cyrl-CS" dirty="0" smtClean="0"/>
              <a:t>Оснивање предузећа за производњу органског поврћа како би се повећао животни век становништва</a:t>
            </a:r>
          </a:p>
          <a:p>
            <a:r>
              <a:rPr lang="sr-Cyrl-CS" dirty="0" smtClean="0"/>
              <a:t>Производња здраве хране у складу са просторним развојем Мокрогорске котлине</a:t>
            </a:r>
            <a:endParaRPr lang="en-US" dirty="0" smtClean="0"/>
          </a:p>
          <a:p>
            <a:r>
              <a:rPr lang="sr-Cyrl-CS" dirty="0" smtClean="0"/>
              <a:t>Производња на еколошки чистом и здравом земљишту без употребе хемијских средстава </a:t>
            </a:r>
          </a:p>
          <a:p>
            <a:r>
              <a:rPr lang="sr-Cyrl-CS" dirty="0" smtClean="0"/>
              <a:t>Финансијска исплативост је сигурна</a:t>
            </a:r>
          </a:p>
          <a:p>
            <a:endParaRPr lang="sr-Cyrl-C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0EF6-1C67-45A9-85B8-E66A67DB82AC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tty_rf_photo_of_man_shopping_for_produ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1" y="4751545"/>
            <a:ext cx="2666999" cy="18122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   Циљеви пословања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>
            <a:normAutofit/>
          </a:bodyPr>
          <a:lstStyle/>
          <a:p>
            <a:r>
              <a:rPr lang="sr-Cyrl-CS" dirty="0" smtClean="0"/>
              <a:t>Задовољавање потреба и жеља потенцијалних купаца са квалитетним производима</a:t>
            </a:r>
          </a:p>
          <a:p>
            <a:r>
              <a:rPr lang="sr-Cyrl-CS" dirty="0" smtClean="0"/>
              <a:t>Упознати туристе са органском производњом</a:t>
            </a:r>
          </a:p>
          <a:p>
            <a:r>
              <a:rPr lang="sr-Cyrl-CS" dirty="0" smtClean="0"/>
              <a:t>Очување здравља</a:t>
            </a:r>
          </a:p>
          <a:p>
            <a:r>
              <a:rPr lang="sr-Cyrl-CS" dirty="0" smtClean="0"/>
              <a:t>Дугорочно одржавање и повећање плодности земљишта</a:t>
            </a:r>
          </a:p>
          <a:p>
            <a:r>
              <a:rPr lang="sr-Cyrl-CS" dirty="0" smtClean="0"/>
              <a:t>Остваривање добити</a:t>
            </a:r>
          </a:p>
          <a:p>
            <a:pPr>
              <a:buNone/>
            </a:pPr>
            <a:r>
              <a:rPr lang="sr-Cyrl-CS" dirty="0" smtClean="0"/>
              <a:t> </a:t>
            </a:r>
            <a:endParaRPr lang="en-US" dirty="0"/>
          </a:p>
        </p:txBody>
      </p:sp>
      <p:pic>
        <p:nvPicPr>
          <p:cNvPr id="4" name="Picture 3" descr="5-man-eating-buying-fruits-vegetables-365ng0612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85076" y="2362200"/>
            <a:ext cx="2258924" cy="2438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BE04-C9BE-41BF-B453-7AA682E20997}" type="datetime2">
              <a:rPr lang="sr-Cyrl-CS" smtClean="0"/>
              <a:t>среда, 31. октобар 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4C80C-203C-40B0-AC51-F2E7982E36A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Здрав корен за здравље и лепоту!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2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B2E389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686</TotalTime>
  <Words>2121</Words>
  <Application>Microsoft Office PowerPoint</Application>
  <PresentationFormat>On-screen Show (4:3)</PresentationFormat>
  <Paragraphs>788</Paragraphs>
  <Slides>45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Concourse</vt:lpstr>
      <vt:lpstr>БИЗНИС ПЛАН </vt:lpstr>
      <vt:lpstr>САДРЖАЈ ПРЕЗЕНТАЦИЈЕ:</vt:lpstr>
      <vt:lpstr>I Представљање привредног друштва</vt:lpstr>
      <vt:lpstr>Подаци о привредном друштву</vt:lpstr>
      <vt:lpstr>Организациона шема</vt:lpstr>
      <vt:lpstr>Акти предузећа</vt:lpstr>
      <vt:lpstr>Правна регулатива</vt:lpstr>
      <vt:lpstr>Пословна идеја</vt:lpstr>
      <vt:lpstr>   Циљеви пословања</vt:lpstr>
      <vt:lpstr>II SWOT АНАЛИЗА</vt:lpstr>
      <vt:lpstr>SWOT анализа</vt:lpstr>
      <vt:lpstr>III ОРГАНИЗАЦИЈА ПРОИЗВОДЊЕ</vt:lpstr>
      <vt:lpstr>Процес производње</vt:lpstr>
      <vt:lpstr>Процес производње</vt:lpstr>
      <vt:lpstr>Број и распоред запослених</vt:lpstr>
      <vt:lpstr>Земљиште</vt:lpstr>
      <vt:lpstr>Наводњавање</vt:lpstr>
      <vt:lpstr>Ђубрива</vt:lpstr>
      <vt:lpstr>Распоред садница</vt:lpstr>
      <vt:lpstr>IV ФИНАНСИЈСКИ ПЛАН</vt:lpstr>
      <vt:lpstr>Планирани обим производње</vt:lpstr>
      <vt:lpstr>Утрошак основног и помоћног  материјала</vt:lpstr>
      <vt:lpstr>Потребна улагања</vt:lpstr>
      <vt:lpstr>Амортизација</vt:lpstr>
      <vt:lpstr>Потребна улагања -у пословни простор-</vt:lpstr>
      <vt:lpstr>Потребна улагања - у опрему -</vt:lpstr>
      <vt:lpstr>План обезбеђења нових средстава</vt:lpstr>
      <vt:lpstr>Ефекти планираног пословања -укупан приход-</vt:lpstr>
      <vt:lpstr>Годишњи расходи</vt:lpstr>
      <vt:lpstr>Добит предузећа за прву годину пословања</vt:lpstr>
      <vt:lpstr>Оцена економских ефеката плана после прве године пословања</vt:lpstr>
      <vt:lpstr>Планирање активности у другој години пословања</vt:lpstr>
      <vt:lpstr>Планирање пословања у другој години пословања - годишњи расходи-</vt:lpstr>
      <vt:lpstr>Добит предузећа за другу годину пословања</vt:lpstr>
      <vt:lpstr>Оцена економских ефеката плана после друге године пословања </vt:lpstr>
      <vt:lpstr>Пословање у трећој години</vt:lpstr>
      <vt:lpstr>V МАРКЕТИНГ ПЛАН</vt:lpstr>
      <vt:lpstr>PowerPoint Presentation</vt:lpstr>
      <vt:lpstr>Асортиман</vt:lpstr>
      <vt:lpstr>Циљеви маркетинга</vt:lpstr>
      <vt:lpstr>Процена тражње</vt:lpstr>
      <vt:lpstr>Транспорт производа</vt:lpstr>
      <vt:lpstr>Продаја производа</vt:lpstr>
      <vt:lpstr>Промоција производа</vt:lpstr>
      <vt:lpstr>Здрав корен за здравље и лепоту!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БИЗНИС ПЛАН</dc:title>
  <dc:creator>IVAN CAR II</dc:creator>
  <cp:lastModifiedBy>Pedagog</cp:lastModifiedBy>
  <cp:revision>60</cp:revision>
  <dcterms:created xsi:type="dcterms:W3CDTF">2012-10-30T06:49:48Z</dcterms:created>
  <dcterms:modified xsi:type="dcterms:W3CDTF">2012-10-31T14:24:14Z</dcterms:modified>
</cp:coreProperties>
</file>