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CD636-A1FD-44FC-AE38-81C58948D908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AC9E3-3B91-4D2F-A28E-C6AA0CF30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B009-0C32-483E-80FE-76B09B21D4D4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579EF-3431-421A-B054-CCEC01C51E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861C8-250B-4541-874D-2364E1DF2ECC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604B8-727C-4356-9F32-7C1CB35E85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FD50FC-8A5A-44F9-9568-5B2D0602F8DA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4CF9F-4583-48B7-BED0-34561A2818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565C6-F33E-4350-887D-A760685CFDFD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A3581-6415-4917-8A86-B7DAB2403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7A983-05D0-42B8-AA7E-548435B1644F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8F138-CA13-4E87-83F9-E5B31F6727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A90EB-070B-4BCF-A7A3-7CDAA5D90330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AB7E0-34FC-4895-B913-A117C7DD2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C455-43E2-407F-8433-72EA8A7D4AB6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31794-69AC-40AC-BA53-0606FA0D1D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0920-74EC-494B-82B6-CBBFFD235B50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4DB8C-7B62-49FC-A1F2-108B167D6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0F3449-5988-48EF-BF23-8D97947D46BA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A1D75-64C8-4836-BA24-ED87BED640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5325F-FCE7-4A81-9F59-A23356E3B91E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5CE6D9-6530-4704-8F35-22C783D94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04CE36E-05A0-46FA-9181-F339D15D5B76}" type="datetimeFigureOut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DA37E7B-78C2-4927-9CD3-EE122758CA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lawbanka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258888" y="2133600"/>
            <a:ext cx="5040312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sr-Latn-CS" b="1" u="sng">
              <a:solidFill>
                <a:srgbClr val="000066"/>
              </a:solidFill>
            </a:endParaRPr>
          </a:p>
          <a:p>
            <a:endParaRPr lang="en-US" b="1" u="sng">
              <a:solidFill>
                <a:srgbClr val="000066"/>
              </a:solidFill>
            </a:endParaRPr>
          </a:p>
          <a:p>
            <a:r>
              <a:rPr lang="en-US" b="1">
                <a:solidFill>
                  <a:srgbClr val="000066"/>
                </a:solidFill>
              </a:rPr>
              <a:t>A</a:t>
            </a:r>
            <a:r>
              <a:rPr lang="sr-Cyrl-CS" b="1">
                <a:solidFill>
                  <a:srgbClr val="000066"/>
                </a:solidFill>
              </a:rPr>
              <a:t>дреса</a:t>
            </a:r>
            <a:r>
              <a:rPr lang="en-US" b="1">
                <a:solidFill>
                  <a:srgbClr val="000066"/>
                </a:solidFill>
              </a:rPr>
              <a:t>: </a:t>
            </a:r>
            <a:r>
              <a:rPr lang="sr-Cyrl-CS" b="1">
                <a:solidFill>
                  <a:srgbClr val="000066"/>
                </a:solidFill>
              </a:rPr>
              <a:t>Стеријина 4</a:t>
            </a:r>
            <a:r>
              <a:rPr lang="en-US" b="1">
                <a:solidFill>
                  <a:srgbClr val="000066"/>
                </a:solidFill>
              </a:rPr>
              <a:t>0-44</a:t>
            </a:r>
            <a:r>
              <a:rPr lang="sr-Cyrl-CS" b="1">
                <a:solidFill>
                  <a:srgbClr val="000066"/>
                </a:solidFill>
              </a:rPr>
              <a:t>,Вршац</a:t>
            </a:r>
            <a:endParaRPr lang="en-US" b="1">
              <a:solidFill>
                <a:srgbClr val="000066"/>
              </a:solidFill>
            </a:endParaRPr>
          </a:p>
          <a:p>
            <a:endParaRPr lang="en-US" b="1">
              <a:solidFill>
                <a:srgbClr val="000066"/>
              </a:solidFill>
            </a:endParaRPr>
          </a:p>
          <a:p>
            <a:r>
              <a:rPr lang="en-US" b="1">
                <a:solidFill>
                  <a:srgbClr val="000066"/>
                </a:solidFill>
              </a:rPr>
              <a:t>Tel: 013 830556</a:t>
            </a:r>
          </a:p>
          <a:p>
            <a:endParaRPr lang="en-US" b="1">
              <a:solidFill>
                <a:srgbClr val="000066"/>
              </a:solidFill>
            </a:endParaRPr>
          </a:p>
          <a:p>
            <a:r>
              <a:rPr lang="sr-Cyrl-CS" b="1">
                <a:solidFill>
                  <a:srgbClr val="000066"/>
                </a:solidFill>
              </a:rPr>
              <a:t>Директор:Радаковић Денис</a:t>
            </a:r>
            <a:endParaRPr lang="en-US" b="1">
              <a:solidFill>
                <a:srgbClr val="000066"/>
              </a:solidFill>
            </a:endParaRPr>
          </a:p>
          <a:p>
            <a:endParaRPr lang="en-US" b="1">
              <a:solidFill>
                <a:srgbClr val="000066"/>
              </a:solidFill>
            </a:endParaRPr>
          </a:p>
          <a:p>
            <a:r>
              <a:rPr lang="en-US" b="1">
                <a:solidFill>
                  <a:srgbClr val="000066"/>
                </a:solidFill>
              </a:rPr>
              <a:t>Mail: </a:t>
            </a:r>
            <a:r>
              <a:rPr lang="en-US" b="1">
                <a:solidFill>
                  <a:srgbClr val="000066"/>
                </a:solidFill>
                <a:hlinkClick r:id="rId2"/>
              </a:rPr>
              <a:t>lawbanka@gmail.com</a:t>
            </a:r>
            <a:endParaRPr lang="en-US" b="1">
              <a:solidFill>
                <a:srgbClr val="000066"/>
              </a:solidFill>
            </a:endParaRPr>
          </a:p>
          <a:p>
            <a:endParaRPr lang="sr-Latn-CS" b="1">
              <a:solidFill>
                <a:srgbClr val="000066"/>
              </a:solidFill>
            </a:endParaRPr>
          </a:p>
          <a:p>
            <a:r>
              <a:rPr lang="sr-Cyrl-CS" b="1">
                <a:solidFill>
                  <a:srgbClr val="000066"/>
                </a:solidFill>
              </a:rPr>
              <a:t>Број запослених:10</a:t>
            </a:r>
            <a:endParaRPr lang="en-US">
              <a:solidFill>
                <a:srgbClr val="000066"/>
              </a:solidFill>
            </a:endParaRPr>
          </a:p>
          <a:p>
            <a:endParaRPr lang="en-US">
              <a:solidFill>
                <a:srgbClr val="000066"/>
              </a:solidFill>
            </a:endParaRPr>
          </a:p>
          <a:p>
            <a:pPr eaLnBrk="0" hangingPunct="0">
              <a:lnSpc>
                <a:spcPct val="55000"/>
              </a:lnSpc>
              <a:spcBef>
                <a:spcPct val="50000"/>
              </a:spcBef>
            </a:pPr>
            <a:endParaRPr lang="en-US">
              <a:solidFill>
                <a:srgbClr val="000066"/>
              </a:solidFill>
              <a:latin typeface="Calibri" pitchFamily="34" charset="0"/>
            </a:endParaRP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2195513" y="981075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258888" y="4294188"/>
            <a:ext cx="4572000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Платне картице</a:t>
            </a:r>
            <a:endParaRPr lang="sr-Latn-CS">
              <a:solidFill>
                <a:srgbClr val="0B0284"/>
              </a:solidFill>
            </a:endParaRPr>
          </a:p>
          <a:p>
            <a:r>
              <a:rPr lang="sr-Latn-CS">
                <a:solidFill>
                  <a:srgbClr val="0B0284"/>
                </a:solidFill>
              </a:rPr>
              <a:t>DinaCard </a:t>
            </a:r>
            <a:r>
              <a:rPr lang="sr-Cyrl-CS">
                <a:solidFill>
                  <a:srgbClr val="0B0284"/>
                </a:solidFill>
              </a:rPr>
              <a:t>дебитна платна картица</a:t>
            </a:r>
            <a:endParaRPr lang="sr-Latn-CS">
              <a:solidFill>
                <a:srgbClr val="0B0284"/>
              </a:solidFill>
            </a:endParaRPr>
          </a:p>
          <a:p>
            <a:r>
              <a:rPr lang="sr-Latn-CS">
                <a:solidFill>
                  <a:srgbClr val="0B0284"/>
                </a:solidFill>
              </a:rPr>
              <a:t>DinaCard</a:t>
            </a:r>
            <a:r>
              <a:rPr lang="sr-Cyrl-CS">
                <a:solidFill>
                  <a:srgbClr val="0B0284"/>
                </a:solidFill>
              </a:rPr>
              <a:t> кредитна картица</a:t>
            </a:r>
            <a:r>
              <a:rPr lang="sr-Latn-CS">
                <a:solidFill>
                  <a:srgbClr val="0B0284"/>
                </a:solidFill>
              </a:rPr>
              <a:t> </a:t>
            </a:r>
          </a:p>
          <a:p>
            <a:r>
              <a:rPr lang="sr-Latn-CS">
                <a:solidFill>
                  <a:srgbClr val="0B0284"/>
                </a:solidFill>
              </a:rPr>
              <a:t>DinaCard </a:t>
            </a:r>
            <a:r>
              <a:rPr lang="sr-Cyrl-CS">
                <a:solidFill>
                  <a:srgbClr val="0B0284"/>
                </a:solidFill>
              </a:rPr>
              <a:t>картице за запослене у Министарству одбране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Visa Electron, Classic и Gold дебитна платна картица</a:t>
            </a:r>
          </a:p>
          <a:p>
            <a:r>
              <a:rPr lang="sr-Cyrl-CS">
                <a:solidFill>
                  <a:srgbClr val="0B0284"/>
                </a:solidFill>
              </a:rPr>
              <a:t>Visa Classic кредитна платна картица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Visa Business дебитна платна картица</a:t>
            </a:r>
            <a:endParaRPr lang="en-US">
              <a:solidFill>
                <a:srgbClr val="0B0284"/>
              </a:solidFill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258888" y="1557338"/>
            <a:ext cx="4572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Кредитни производи</a:t>
            </a:r>
          </a:p>
          <a:p>
            <a:r>
              <a:rPr lang="sr-Cyrl-CS">
                <a:solidFill>
                  <a:srgbClr val="0B0284"/>
                </a:solidFill>
              </a:rPr>
              <a:t>Готовински кредити (динарски са или без валутне клаузуле)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Потрошачки кредити (динарски са или без валутне клаузуле)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Кредити 100% покривени депозитом 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Кредити за рефинансирање 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Кредитне картице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Дозвољено прекорачење по текућем рачуну</a:t>
            </a:r>
            <a:endParaRPr lang="en-US">
              <a:solidFill>
                <a:srgbClr val="0B0284"/>
              </a:solidFill>
            </a:endParaRPr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87450" y="1557338"/>
            <a:ext cx="6697663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Производи и услуге</a:t>
            </a:r>
            <a:endParaRPr lang="en-US" b="1">
              <a:solidFill>
                <a:srgbClr val="0B028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sr-Cyrl-CS" b="1">
                <a:solidFill>
                  <a:srgbClr val="0B0284"/>
                </a:solidFill>
              </a:rPr>
              <a:t>Отварање текућих рачуна у динарима и девизама правним лицима (резидентима и нерезидентима) и предузетницима</a:t>
            </a:r>
            <a:endParaRPr lang="sr-Cyrl-CS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Динарски платни промет</a:t>
            </a:r>
          </a:p>
          <a:p>
            <a:r>
              <a:rPr lang="sr-Cyrl-CS">
                <a:solidFill>
                  <a:srgbClr val="0B0284"/>
                </a:solidFill>
              </a:rPr>
              <a:t>       </a:t>
            </a:r>
            <a:r>
              <a:rPr lang="sr-Latn-CS">
                <a:solidFill>
                  <a:srgbClr val="0B0284"/>
                </a:solidFill>
              </a:rPr>
              <a:t>- </a:t>
            </a:r>
            <a:r>
              <a:rPr lang="sr-Cyrl-CS">
                <a:solidFill>
                  <a:srgbClr val="0B0284"/>
                </a:solidFill>
              </a:rPr>
              <a:t>Готовинске уплате и исплате</a:t>
            </a:r>
          </a:p>
          <a:p>
            <a:r>
              <a:rPr lang="sr-Cyrl-CS">
                <a:solidFill>
                  <a:srgbClr val="0B0284"/>
                </a:solidFill>
              </a:rPr>
              <a:t>       - Безготовинска (вирманска) плаћања и уплате</a:t>
            </a:r>
          </a:p>
          <a:p>
            <a:r>
              <a:rPr lang="sr-Cyrl-CS">
                <a:solidFill>
                  <a:srgbClr val="0B0284"/>
                </a:solidFill>
              </a:rPr>
              <a:t>       - Овера и наплата овлашћења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директних задужења </a:t>
            </a:r>
            <a:r>
              <a:rPr lang="sr-Latn-CS">
                <a:solidFill>
                  <a:srgbClr val="0B0284"/>
                </a:solidFill>
              </a:rPr>
              <a:t>(Direct Debit)</a:t>
            </a:r>
            <a:r>
              <a:rPr lang="sr-Cyrl-CS">
                <a:solidFill>
                  <a:srgbClr val="0B0284"/>
                </a:solidFill>
              </a:rPr>
              <a:t>, меница и других</a:t>
            </a:r>
            <a:endParaRPr lang="sr-Latn-CS">
              <a:solidFill>
                <a:srgbClr val="0B0284"/>
              </a:solidFill>
            </a:endParaRPr>
          </a:p>
          <a:p>
            <a:r>
              <a:rPr lang="sr-Latn-CS">
                <a:solidFill>
                  <a:srgbClr val="0B0284"/>
                </a:solidFill>
              </a:rPr>
              <a:t>          </a:t>
            </a:r>
            <a:r>
              <a:rPr lang="sr-Cyrl-CS">
                <a:solidFill>
                  <a:srgbClr val="0B0284"/>
                </a:solidFill>
              </a:rPr>
              <a:t>инструмената обезбеђења</a:t>
            </a:r>
          </a:p>
          <a:p>
            <a:r>
              <a:rPr lang="sr-Cyrl-CS">
                <a:solidFill>
                  <a:srgbClr val="0B0284"/>
                </a:solidFill>
              </a:rPr>
              <a:t>       - Реализација налога за наплату</a:t>
            </a:r>
          </a:p>
          <a:p>
            <a:r>
              <a:rPr lang="sr-Cyrl-CS">
                <a:solidFill>
                  <a:srgbClr val="0B0284"/>
                </a:solidFill>
              </a:rPr>
              <a:t>       - Подношење обрачунских налога (цесије, компензације и сл.)</a:t>
            </a:r>
          </a:p>
          <a:p>
            <a:r>
              <a:rPr lang="sr-Cyrl-CS">
                <a:solidFill>
                  <a:srgbClr val="0B0284"/>
                </a:solidFill>
              </a:rPr>
              <a:t>       - Могућност плаћања са валутом унапред</a:t>
            </a:r>
          </a:p>
          <a:p>
            <a:r>
              <a:rPr lang="sr-Cyrl-CS">
                <a:solidFill>
                  <a:srgbClr val="0B0284"/>
                </a:solidFill>
              </a:rPr>
              <a:t>       - Већи обрт новца због брзог извршења налога</a:t>
            </a:r>
          </a:p>
          <a:p>
            <a:r>
              <a:rPr lang="sr-Cyrl-CS">
                <a:solidFill>
                  <a:srgbClr val="0B0284"/>
                </a:solidFill>
              </a:rPr>
              <a:t>       - Конкурентне тарифе</a:t>
            </a:r>
            <a:endParaRPr lang="sr-Latn-CS">
              <a:solidFill>
                <a:srgbClr val="0B0284"/>
              </a:solidFill>
            </a:endParaRPr>
          </a:p>
          <a:p>
            <a:r>
              <a:rPr lang="sr-Latn-CS">
                <a:solidFill>
                  <a:srgbClr val="0B0284"/>
                </a:solidFill>
              </a:rPr>
              <a:t>       - E-banking</a:t>
            </a:r>
            <a:endParaRPr lang="sr-Cyrl-CS">
              <a:solidFill>
                <a:srgbClr val="0B0284"/>
              </a:solidFill>
            </a:endParaRPr>
          </a:p>
        </p:txBody>
      </p:sp>
      <p:sp>
        <p:nvSpPr>
          <p:cNvPr id="19459" name="WordArt 3"/>
          <p:cNvSpPr>
            <a:spLocks noChangeArrowheads="1" noChangeShapeType="1" noTextEdit="1"/>
          </p:cNvSpPr>
          <p:nvPr/>
        </p:nvSpPr>
        <p:spPr bwMode="auto">
          <a:xfrm>
            <a:off x="2268538" y="620713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2195513" y="981075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547813" y="2636838"/>
            <a:ext cx="4859337" cy="366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solidFill>
                  <a:srgbClr val="0B0284"/>
                </a:solidFill>
              </a:rPr>
              <a:t>Плаћања према иностранству путем дознака (ностро дознаке)</a:t>
            </a:r>
          </a:p>
          <a:p>
            <a:r>
              <a:rPr lang="sr-Cyrl-CS">
                <a:solidFill>
                  <a:srgbClr val="0B0284"/>
                </a:solidFill>
              </a:rPr>
              <a:t>Наплате из иностранства путем дознака (лоро дознаке)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Трансакције по налогу и у корист нерезидената</a:t>
            </a:r>
          </a:p>
          <a:p>
            <a:r>
              <a:rPr lang="sr-Cyrl-CS">
                <a:solidFill>
                  <a:srgbClr val="0B0284"/>
                </a:solidFill>
              </a:rPr>
              <a:t>Службена путовања у иностранство</a:t>
            </a:r>
          </a:p>
          <a:p>
            <a:r>
              <a:rPr lang="sr-Cyrl-CS">
                <a:solidFill>
                  <a:srgbClr val="0B0284"/>
                </a:solidFill>
              </a:rPr>
              <a:t>Инкасо послови и чекови</a:t>
            </a:r>
            <a:endParaRPr lang="en-U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Документарни акредитиви</a:t>
            </a:r>
          </a:p>
          <a:p>
            <a:r>
              <a:rPr lang="sr-Latn-CS">
                <a:solidFill>
                  <a:srgbClr val="0B0284"/>
                </a:solidFill>
              </a:rPr>
              <a:t>       -  </a:t>
            </a:r>
            <a:r>
              <a:rPr lang="sr-Cyrl-CS">
                <a:solidFill>
                  <a:srgbClr val="0B0284"/>
                </a:solidFill>
              </a:rPr>
              <a:t>Ностро (увозни) акредитиви</a:t>
            </a:r>
            <a:endParaRPr lang="en-US">
              <a:solidFill>
                <a:srgbClr val="0B0284"/>
              </a:solidFill>
            </a:endParaRPr>
          </a:p>
          <a:p>
            <a:r>
              <a:rPr lang="sr-Latn-CS">
                <a:solidFill>
                  <a:srgbClr val="0B0284"/>
                </a:solidFill>
              </a:rPr>
              <a:t>       -  </a:t>
            </a:r>
            <a:r>
              <a:rPr lang="sr-Cyrl-CS">
                <a:solidFill>
                  <a:srgbClr val="0B0284"/>
                </a:solidFill>
              </a:rPr>
              <a:t>Лоро (извозни) акредитиви</a:t>
            </a:r>
          </a:p>
          <a:p>
            <a:pPr eaLnBrk="0" hangingPunct="0">
              <a:lnSpc>
                <a:spcPct val="80000"/>
              </a:lnSpc>
              <a:spcBef>
                <a:spcPct val="50000"/>
              </a:spcBef>
              <a:buFontTx/>
              <a:buChar char="•"/>
            </a:pPr>
            <a:endParaRPr lang="sr-Latn-CS" sz="2800">
              <a:solidFill>
                <a:srgbClr val="0B0284"/>
              </a:solidFill>
              <a:latin typeface="Times New Roman" pitchFamily="18" charset="0"/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908175" y="1916113"/>
            <a:ext cx="43259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Платни промет са иностранством</a:t>
            </a:r>
            <a:endParaRPr lang="en-US" b="1">
              <a:solidFill>
                <a:srgbClr val="0B028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979613" y="2492375"/>
            <a:ext cx="45720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КРЕДИТИ</a:t>
            </a:r>
            <a:endParaRPr lang="sr-Latn-CS" b="1">
              <a:solidFill>
                <a:srgbClr val="0B0284"/>
              </a:solidFill>
            </a:endParaRPr>
          </a:p>
          <a:p>
            <a:pPr lvl="2">
              <a:buFontTx/>
              <a:buChar char="•"/>
            </a:pPr>
            <a:r>
              <a:rPr lang="sr-Cyrl-CS" sz="1400">
                <a:solidFill>
                  <a:srgbClr val="0B0284"/>
                </a:solidFill>
              </a:rPr>
              <a:t>ДИНАРСКИ КРЕДИТИ</a:t>
            </a:r>
            <a:endParaRPr lang="sr-Latn-CS" sz="1400">
              <a:solidFill>
                <a:srgbClr val="0B0284"/>
              </a:solidFill>
            </a:endParaRPr>
          </a:p>
          <a:p>
            <a:pPr lvl="2">
              <a:buFontTx/>
              <a:buChar char="•"/>
            </a:pPr>
            <a:r>
              <a:rPr lang="sr-Cyrl-CS" sz="1400">
                <a:solidFill>
                  <a:srgbClr val="0B0284"/>
                </a:solidFill>
              </a:rPr>
              <a:t>КРЕДИТИ СА ДЕВИЗНОМ КЛАУЗУЛОМ </a:t>
            </a:r>
            <a:endParaRPr lang="sr-Latn-CS" sz="1400">
              <a:solidFill>
                <a:srgbClr val="0B0284"/>
              </a:solidFill>
            </a:endParaRPr>
          </a:p>
          <a:p>
            <a:pPr lvl="2">
              <a:buFontTx/>
              <a:buChar char="•"/>
            </a:pPr>
            <a:r>
              <a:rPr lang="sr-Cyrl-CS" sz="1400">
                <a:solidFill>
                  <a:srgbClr val="0B0284"/>
                </a:solidFill>
              </a:rPr>
              <a:t>ДЕВИЗНИ КРЕДИТИ</a:t>
            </a:r>
            <a:endParaRPr lang="sr-Latn-CS" sz="1400">
              <a:solidFill>
                <a:srgbClr val="0B0284"/>
              </a:solidFill>
            </a:endParaRPr>
          </a:p>
          <a:p>
            <a:pPr lvl="2">
              <a:buFontTx/>
              <a:buChar char="•"/>
            </a:pPr>
            <a:r>
              <a:rPr lang="sr-Cyrl-CS" sz="1400">
                <a:solidFill>
                  <a:srgbClr val="0B0284"/>
                </a:solidFill>
              </a:rPr>
              <a:t>ДОЗВОЉЕНО ПРЕКОРАЧЕЊЕ ПО </a:t>
            </a:r>
            <a:r>
              <a:rPr lang="en-US" sz="1400">
                <a:solidFill>
                  <a:srgbClr val="0B0284"/>
                </a:solidFill>
              </a:rPr>
              <a:t>  </a:t>
            </a:r>
            <a:r>
              <a:rPr lang="sr-Cyrl-CS" sz="1400">
                <a:solidFill>
                  <a:srgbClr val="0B0284"/>
                </a:solidFill>
              </a:rPr>
              <a:t>ТЕКУЋЕМ РАЧУНУ </a:t>
            </a:r>
            <a:r>
              <a:rPr lang="sr-Latn-CS" sz="1400">
                <a:solidFill>
                  <a:srgbClr val="0B0284"/>
                </a:solidFill>
              </a:rPr>
              <a:t>(OVERDRAFT </a:t>
            </a:r>
            <a:r>
              <a:rPr lang="sr-Cyrl-CS" sz="1400">
                <a:solidFill>
                  <a:srgbClr val="0B0284"/>
                </a:solidFill>
              </a:rPr>
              <a:t>КРЕДИТИ</a:t>
            </a:r>
            <a:r>
              <a:rPr lang="sr-Latn-CS" sz="1400">
                <a:solidFill>
                  <a:srgbClr val="0B0284"/>
                </a:solidFill>
              </a:rPr>
              <a:t>)</a:t>
            </a:r>
            <a:endParaRPr lang="en-US" sz="1400">
              <a:solidFill>
                <a:srgbClr val="0B0284"/>
              </a:solidFill>
            </a:endParaRPr>
          </a:p>
          <a:p>
            <a:pPr lvl="2"/>
            <a:endParaRPr lang="sr-Latn-CS" sz="1400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ГАРАНЦИЈЕ И ПИСМА О ДОБРИМ НАМЕРАМА ЗА ИЗДАВАЊЕ ГАРАНЦИЈА</a:t>
            </a:r>
          </a:p>
          <a:p>
            <a:pPr>
              <a:spcBef>
                <a:spcPct val="50000"/>
              </a:spcBef>
            </a:pPr>
            <a:r>
              <a:rPr lang="sr-Cyrl-CS" b="1">
                <a:solidFill>
                  <a:srgbClr val="0B0284"/>
                </a:solidFill>
              </a:rPr>
              <a:t>ЕСКОНТ МЕНИЧНИХ ПОТРАЖИВАЊА</a:t>
            </a:r>
            <a:endParaRPr lang="sr-Latn-CS" b="1">
              <a:solidFill>
                <a:srgbClr val="0B0284"/>
              </a:solidFill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268538" y="1700213"/>
            <a:ext cx="32051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Послови са привредом</a:t>
            </a:r>
            <a:endParaRPr lang="en-US" b="1">
              <a:solidFill>
                <a:srgbClr val="0B0284"/>
              </a:solidFill>
            </a:endParaRPr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2195513" y="981075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4213" y="1052513"/>
            <a:ext cx="7632700" cy="645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sr-Cyrl-CS">
              <a:solidFill>
                <a:srgbClr val="0B0284"/>
              </a:solidFill>
            </a:endParaRPr>
          </a:p>
          <a:p>
            <a:endParaRPr lang="sr-Cyrl-CS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Дозвољено прекорачење </a:t>
            </a:r>
            <a:br>
              <a:rPr lang="sr-Cyrl-CS" b="1">
                <a:solidFill>
                  <a:srgbClr val="0B0284"/>
                </a:solidFill>
              </a:rPr>
            </a:br>
            <a:r>
              <a:rPr lang="sr-Cyrl-CS" b="1">
                <a:solidFill>
                  <a:srgbClr val="0B0284"/>
                </a:solidFill>
              </a:rPr>
              <a:t>по текућем рачуну</a:t>
            </a:r>
            <a:r>
              <a:rPr lang="sr-Latn-CS" b="1">
                <a:solidFill>
                  <a:srgbClr val="0B0284"/>
                </a:solidFill>
              </a:rPr>
              <a:t> </a:t>
            </a:r>
            <a:r>
              <a:rPr lang="sr-Cyrl-CS" b="1">
                <a:solidFill>
                  <a:srgbClr val="0B0284"/>
                </a:solidFill>
              </a:rPr>
              <a:t>(</a:t>
            </a:r>
            <a:r>
              <a:rPr lang="en-US" b="1">
                <a:solidFill>
                  <a:srgbClr val="0B0284"/>
                </a:solidFill>
              </a:rPr>
              <a:t>overdraft</a:t>
            </a:r>
            <a:r>
              <a:rPr lang="sr-Cyrl-CS" b="1">
                <a:solidFill>
                  <a:srgbClr val="0B0284"/>
                </a:solidFill>
              </a:rPr>
              <a:t> кредити)</a:t>
            </a:r>
            <a:r>
              <a:rPr lang="sr-Cyrl-CS">
                <a:solidFill>
                  <a:srgbClr val="0B0284"/>
                </a:solidFill>
              </a:rPr>
              <a:t/>
            </a:r>
            <a:br>
              <a:rPr lang="sr-Cyrl-CS">
                <a:solidFill>
                  <a:srgbClr val="0B0284"/>
                </a:solidFill>
              </a:rPr>
            </a:br>
            <a:r>
              <a:rPr lang="sr-Cyrl-CS">
                <a:solidFill>
                  <a:srgbClr val="0B0284"/>
                </a:solidFill>
              </a:rPr>
              <a:t>По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пријему кредитног захтева, аутоматски се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врши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оцена бонитета и одобравање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позајмице</a:t>
            </a:r>
            <a:r>
              <a:rPr lang="sr-Latn-CS">
                <a:solidFill>
                  <a:srgbClr val="0B0284"/>
                </a:solidFill>
              </a:rPr>
              <a:t>.</a:t>
            </a:r>
            <a:r>
              <a:rPr lang="en-US">
                <a:solidFill>
                  <a:srgbClr val="0B0284"/>
                </a:solidFill>
              </a:rPr>
              <a:t> 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ИЗНОС</a:t>
            </a:r>
            <a:r>
              <a:rPr lang="sr-Latn-CS" b="1">
                <a:solidFill>
                  <a:srgbClr val="0B0284"/>
                </a:solidFill>
              </a:rPr>
              <a:t>:</a:t>
            </a:r>
          </a:p>
          <a:p>
            <a:pPr lvl="2"/>
            <a:r>
              <a:rPr lang="sr-Latn-CS">
                <a:solidFill>
                  <a:srgbClr val="0B0284"/>
                </a:solidFill>
              </a:rPr>
              <a:t>15% o</a:t>
            </a:r>
            <a:r>
              <a:rPr lang="sr-Cyrl-CS">
                <a:solidFill>
                  <a:srgbClr val="0B0284"/>
                </a:solidFill>
              </a:rPr>
              <a:t>д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 прос</a:t>
            </a:r>
            <a:r>
              <a:rPr lang="en-US">
                <a:solidFill>
                  <a:srgbClr val="0B0284"/>
                </a:solidFill>
              </a:rPr>
              <a:t>ечног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месеч</a:t>
            </a:r>
            <a:r>
              <a:rPr lang="en-US">
                <a:solidFill>
                  <a:srgbClr val="0B0284"/>
                </a:solidFill>
              </a:rPr>
              <a:t>ног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платног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промета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преко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рачуна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Банке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у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последња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три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месеца (умањено за износ пуштених средстава кредита преко Српске банке)</a:t>
            </a:r>
            <a:endParaRPr lang="sr-Latn-CS">
              <a:solidFill>
                <a:srgbClr val="0B0284"/>
              </a:solidFill>
            </a:endParaRPr>
          </a:p>
          <a:p>
            <a:pPr lvl="2"/>
            <a:r>
              <a:rPr lang="sr-Latn-CS">
                <a:solidFill>
                  <a:srgbClr val="0B0284"/>
                </a:solidFill>
              </a:rPr>
              <a:t>Ma</a:t>
            </a:r>
            <a:r>
              <a:rPr lang="sr-Cyrl-CS">
                <a:solidFill>
                  <a:srgbClr val="0B0284"/>
                </a:solidFill>
              </a:rPr>
              <a:t>ксимални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износ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прекорачења</a:t>
            </a:r>
            <a:r>
              <a:rPr lang="sr-Latn-CS">
                <a:solidFill>
                  <a:srgbClr val="0B0284"/>
                </a:solidFill>
              </a:rPr>
              <a:t> 8.000.000 </a:t>
            </a:r>
            <a:r>
              <a:rPr lang="sr-Cyrl-CS">
                <a:solidFill>
                  <a:srgbClr val="0B0284"/>
                </a:solidFill>
              </a:rPr>
              <a:t>динара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ОПИС</a:t>
            </a:r>
            <a:r>
              <a:rPr lang="sr-Latn-CS" b="1">
                <a:solidFill>
                  <a:srgbClr val="0B0284"/>
                </a:solidFill>
              </a:rPr>
              <a:t> </a:t>
            </a:r>
            <a:r>
              <a:rPr lang="sr-Cyrl-CS" b="1">
                <a:solidFill>
                  <a:srgbClr val="0B0284"/>
                </a:solidFill>
              </a:rPr>
              <a:t>ПРОИЗВОДА</a:t>
            </a:r>
            <a:r>
              <a:rPr lang="sr-Latn-CS" b="1">
                <a:solidFill>
                  <a:srgbClr val="0B0284"/>
                </a:solidFill>
              </a:rPr>
              <a:t>:</a:t>
            </a:r>
          </a:p>
          <a:p>
            <a:r>
              <a:rPr lang="sr-Cyrl-CS">
                <a:solidFill>
                  <a:srgbClr val="0B0284"/>
                </a:solidFill>
              </a:rPr>
              <a:t>За превазилажење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тренутне неликвидности</a:t>
            </a:r>
            <a:r>
              <a:rPr lang="sr-Latn-CS">
                <a:solidFill>
                  <a:srgbClr val="0B0284"/>
                </a:solidFill>
              </a:rPr>
              <a:t>, </a:t>
            </a:r>
            <a:r>
              <a:rPr lang="sr-Cyrl-CS">
                <a:solidFill>
                  <a:srgbClr val="0B0284"/>
                </a:solidFill>
              </a:rPr>
              <a:t>за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плаћање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ПДВ</a:t>
            </a:r>
            <a:r>
              <a:rPr lang="sr-Latn-CS">
                <a:solidFill>
                  <a:srgbClr val="0B0284"/>
                </a:solidFill>
              </a:rPr>
              <a:t>-a</a:t>
            </a:r>
          </a:p>
          <a:p>
            <a:pPr lvl="2"/>
            <a:r>
              <a:rPr lang="sr-Latn-CS">
                <a:solidFill>
                  <a:srgbClr val="0B0284"/>
                </a:solidFill>
              </a:rPr>
              <a:t>Ka</a:t>
            </a:r>
            <a:r>
              <a:rPr lang="sr-Cyrl-CS">
                <a:solidFill>
                  <a:srgbClr val="0B0284"/>
                </a:solidFill>
              </a:rPr>
              <a:t>мата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се обрачунава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само на искоришћени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износ</a:t>
            </a:r>
            <a:endParaRPr lang="sr-Latn-CS">
              <a:solidFill>
                <a:srgbClr val="0B0284"/>
              </a:solidFill>
            </a:endParaRPr>
          </a:p>
          <a:p>
            <a:pPr lvl="2"/>
            <a:r>
              <a:rPr lang="sr-Cyrl-CS">
                <a:solidFill>
                  <a:srgbClr val="0B0284"/>
                </a:solidFill>
              </a:rPr>
              <a:t>Прекорачење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одобрава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на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период</a:t>
            </a:r>
            <a:r>
              <a:rPr lang="sr-Latn-CS">
                <a:solidFill>
                  <a:srgbClr val="0B0284"/>
                </a:solidFill>
              </a:rPr>
              <a:t> o</a:t>
            </a:r>
            <a:r>
              <a:rPr lang="sr-Cyrl-CS">
                <a:solidFill>
                  <a:srgbClr val="0B0284"/>
                </a:solidFill>
              </a:rPr>
              <a:t>д</a:t>
            </a:r>
            <a:r>
              <a:rPr lang="sr-Latn-CS">
                <a:solidFill>
                  <a:srgbClr val="0B0284"/>
                </a:solidFill>
              </a:rPr>
              <a:t> 3 </a:t>
            </a:r>
            <a:r>
              <a:rPr lang="sr-Cyrl-CS">
                <a:solidFill>
                  <a:srgbClr val="0B0284"/>
                </a:solidFill>
              </a:rPr>
              <a:t>месеца</a:t>
            </a:r>
            <a:r>
              <a:rPr lang="sr-Latn-CS">
                <a:solidFill>
                  <a:srgbClr val="0B0284"/>
                </a:solidFill>
              </a:rPr>
              <a:t>, </a:t>
            </a:r>
            <a:r>
              <a:rPr lang="sr-Cyrl-CS">
                <a:solidFill>
                  <a:srgbClr val="0B0284"/>
                </a:solidFill>
              </a:rPr>
              <a:t>са могућношћу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продужења</a:t>
            </a:r>
            <a:endParaRPr lang="sr-Latn-CS">
              <a:solidFill>
                <a:srgbClr val="0B0284"/>
              </a:solidFill>
            </a:endParaRPr>
          </a:p>
          <a:p>
            <a:pPr lvl="2"/>
            <a:r>
              <a:rPr lang="sr-Cyrl-CS" b="1">
                <a:solidFill>
                  <a:srgbClr val="0B0284"/>
                </a:solidFill>
              </a:rPr>
              <a:t>НАКНАДА</a:t>
            </a:r>
            <a:r>
              <a:rPr lang="sr-Latn-CS" b="1">
                <a:solidFill>
                  <a:srgbClr val="0B0284"/>
                </a:solidFill>
              </a:rPr>
              <a:t>:</a:t>
            </a:r>
          </a:p>
          <a:p>
            <a:pPr lvl="2"/>
            <a:r>
              <a:rPr lang="sr-Cyrl-CS">
                <a:solidFill>
                  <a:srgbClr val="0B0284"/>
                </a:solidFill>
              </a:rPr>
              <a:t>Накнада </a:t>
            </a:r>
            <a:r>
              <a:rPr lang="sr-Latn-CS">
                <a:solidFill>
                  <a:srgbClr val="0B0284"/>
                </a:solidFill>
              </a:rPr>
              <a:t>0</a:t>
            </a:r>
            <a:r>
              <a:rPr lang="en-US">
                <a:solidFill>
                  <a:srgbClr val="0B0284"/>
                </a:solidFill>
              </a:rPr>
              <a:t>,5</a:t>
            </a:r>
            <a:r>
              <a:rPr lang="sr-Latn-CS">
                <a:solidFill>
                  <a:srgbClr val="0B0284"/>
                </a:solidFill>
              </a:rPr>
              <a:t>0% o</a:t>
            </a:r>
            <a:r>
              <a:rPr lang="sr-Cyrl-CS">
                <a:solidFill>
                  <a:srgbClr val="0B0284"/>
                </a:solidFill>
              </a:rPr>
              <a:t>д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одобреног износа</a:t>
            </a:r>
            <a:endParaRPr lang="sr-Latn-CS">
              <a:solidFill>
                <a:srgbClr val="0B0284"/>
              </a:solidFill>
            </a:endParaRPr>
          </a:p>
          <a:p>
            <a:pPr lvl="2"/>
            <a:r>
              <a:rPr lang="sr-Latn-CS" b="1">
                <a:solidFill>
                  <a:srgbClr val="0B0284"/>
                </a:solidFill>
              </a:rPr>
              <a:t>K</a:t>
            </a:r>
            <a:r>
              <a:rPr lang="sr-Cyrl-CS" b="1">
                <a:solidFill>
                  <a:srgbClr val="0B0284"/>
                </a:solidFill>
              </a:rPr>
              <a:t>ОЛАТЕРАЛ</a:t>
            </a:r>
            <a:r>
              <a:rPr lang="sr-Latn-CS" b="1">
                <a:solidFill>
                  <a:srgbClr val="0B0284"/>
                </a:solidFill>
              </a:rPr>
              <a:t>:</a:t>
            </a:r>
          </a:p>
          <a:p>
            <a:pPr lvl="2"/>
            <a:r>
              <a:rPr lang="sr-Cyrl-CS">
                <a:solidFill>
                  <a:srgbClr val="0B0284"/>
                </a:solidFill>
              </a:rPr>
              <a:t>Бланко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сопствене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менице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уговорна овлашћења</a:t>
            </a:r>
            <a:endParaRPr lang="sr-Latn-CS">
              <a:solidFill>
                <a:srgbClr val="0B0284"/>
              </a:solidFill>
            </a:endParaRPr>
          </a:p>
          <a:p>
            <a:pPr lvl="2"/>
            <a:endParaRPr lang="sr-Latn-CS">
              <a:solidFill>
                <a:srgbClr val="0B0284"/>
              </a:solidFill>
            </a:endParaRPr>
          </a:p>
          <a:p>
            <a:pPr lvl="2"/>
            <a:endParaRPr lang="sr-Latn-CS">
              <a:solidFill>
                <a:srgbClr val="0B0284"/>
              </a:solidFill>
            </a:endParaRPr>
          </a:p>
          <a:p>
            <a:pPr lvl="2">
              <a:lnSpc>
                <a:spcPct val="90000"/>
              </a:lnSpc>
              <a:spcBef>
                <a:spcPct val="50000"/>
              </a:spcBef>
              <a:buFont typeface="Wingdings" pitchFamily="2" charset="2"/>
              <a:buNone/>
            </a:pPr>
            <a:endParaRPr lang="sr-Latn-CS" sz="1500">
              <a:solidFill>
                <a:srgbClr val="0B0284"/>
              </a:solidFill>
              <a:latin typeface="Times New Roman" pitchFamily="18" charset="0"/>
            </a:endParaRPr>
          </a:p>
        </p:txBody>
      </p:sp>
      <p:sp>
        <p:nvSpPr>
          <p:cNvPr id="22531" name="WordArt 3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042988" y="2565400"/>
            <a:ext cx="6173787" cy="357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solidFill>
                  <a:srgbClr val="0B0284"/>
                </a:solidFill>
              </a:rPr>
              <a:t>Банка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клијентима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издаје следеће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врсте гаранција</a:t>
            </a:r>
            <a:r>
              <a:rPr lang="sr-Latn-CS">
                <a:solidFill>
                  <a:srgbClr val="0B0284"/>
                </a:solidFill>
              </a:rPr>
              <a:t>:</a:t>
            </a:r>
            <a:endParaRPr lang="en-US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Плативе гаранције</a:t>
            </a:r>
            <a:endParaRPr lang="en-US" b="1">
              <a:solidFill>
                <a:srgbClr val="0B0284"/>
              </a:solidFill>
            </a:endParaRPr>
          </a:p>
          <a:p>
            <a:r>
              <a:rPr lang="sr-Cyrl-CS" b="1">
                <a:solidFill>
                  <a:srgbClr val="0B0284"/>
                </a:solidFill>
              </a:rPr>
              <a:t>Чинидбене гаранције</a:t>
            </a:r>
            <a:r>
              <a:rPr lang="sr-Latn-CS">
                <a:solidFill>
                  <a:srgbClr val="0B0284"/>
                </a:solidFill>
              </a:rPr>
              <a:t>, </a:t>
            </a:r>
            <a:r>
              <a:rPr lang="sr-Cyrl-CS">
                <a:solidFill>
                  <a:srgbClr val="0B0284"/>
                </a:solidFill>
              </a:rPr>
              <a:t>које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могу бити за</a:t>
            </a:r>
            <a:r>
              <a:rPr lang="sr-Latn-CS">
                <a:solidFill>
                  <a:srgbClr val="0B0284"/>
                </a:solidFill>
              </a:rPr>
              <a:t>:</a:t>
            </a:r>
            <a:endParaRPr lang="en-US">
              <a:solidFill>
                <a:srgbClr val="0B0284"/>
              </a:solidFill>
            </a:endParaRPr>
          </a:p>
          <a:p>
            <a:pPr lvl="4"/>
            <a:r>
              <a:rPr lang="sr-Cyrl-CS">
                <a:solidFill>
                  <a:srgbClr val="0B0284"/>
                </a:solidFill>
              </a:rPr>
              <a:t>озбиљност понуде</a:t>
            </a:r>
            <a:r>
              <a:rPr lang="sr-Latn-CS">
                <a:solidFill>
                  <a:srgbClr val="0B0284"/>
                </a:solidFill>
              </a:rPr>
              <a:t> (</a:t>
            </a:r>
            <a:r>
              <a:rPr lang="sr-Cyrl-CS">
                <a:solidFill>
                  <a:srgbClr val="0B0284"/>
                </a:solidFill>
              </a:rPr>
              <a:t>тендерске - лицитационе</a:t>
            </a:r>
            <a:r>
              <a:rPr lang="sr-Latn-CS">
                <a:solidFill>
                  <a:srgbClr val="0B0284"/>
                </a:solidFill>
              </a:rPr>
              <a:t>)</a:t>
            </a:r>
            <a:endParaRPr lang="en-US">
              <a:solidFill>
                <a:srgbClr val="0B0284"/>
              </a:solidFill>
            </a:endParaRPr>
          </a:p>
          <a:p>
            <a:pPr lvl="4"/>
            <a:r>
              <a:rPr lang="sr-Cyrl-CS">
                <a:solidFill>
                  <a:srgbClr val="0B0284"/>
                </a:solidFill>
              </a:rPr>
              <a:t>повраћај аванса</a:t>
            </a:r>
            <a:endParaRPr lang="en-US">
              <a:solidFill>
                <a:srgbClr val="0B0284"/>
              </a:solidFill>
            </a:endParaRPr>
          </a:p>
          <a:p>
            <a:pPr lvl="4"/>
            <a:r>
              <a:rPr lang="sr-Cyrl-CS">
                <a:solidFill>
                  <a:srgbClr val="0B0284"/>
                </a:solidFill>
              </a:rPr>
              <a:t>добро извршење посла</a:t>
            </a:r>
            <a:endParaRPr lang="en-US">
              <a:solidFill>
                <a:srgbClr val="0B0284"/>
              </a:solidFill>
            </a:endParaRPr>
          </a:p>
          <a:p>
            <a:pPr lvl="4"/>
            <a:r>
              <a:rPr lang="sr-Cyrl-CS">
                <a:solidFill>
                  <a:srgbClr val="0B0284"/>
                </a:solidFill>
              </a:rPr>
              <a:t>отклањање недостатака у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гарантном року</a:t>
            </a:r>
            <a:endParaRPr lang="en-US">
              <a:solidFill>
                <a:srgbClr val="0B0284"/>
              </a:solidFill>
            </a:endParaRPr>
          </a:p>
          <a:p>
            <a:endParaRPr lang="en-US" b="1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Уз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захтев за издавање гаранције </a:t>
            </a:r>
            <a:r>
              <a:rPr lang="sr-Latn-CS">
                <a:solidFill>
                  <a:srgbClr val="0B0284"/>
                </a:solidFill>
              </a:rPr>
              <a:t>o</a:t>
            </a:r>
            <a:r>
              <a:rPr lang="sr-Cyrl-CS">
                <a:solidFill>
                  <a:srgbClr val="0B0284"/>
                </a:solidFill>
              </a:rPr>
              <a:t>бавезно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је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приложити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 документацију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која потврђује оправданост захтева</a:t>
            </a:r>
            <a:r>
              <a:rPr lang="en-US">
                <a:solidFill>
                  <a:srgbClr val="0B0284"/>
                </a:solidFill>
              </a:rPr>
              <a:t>.</a:t>
            </a:r>
          </a:p>
          <a:p>
            <a:pPr eaLnBrk="0" hangingPunct="0">
              <a:spcBef>
                <a:spcPct val="50000"/>
              </a:spcBef>
              <a:buFont typeface="Wingdings" pitchFamily="2" charset="2"/>
              <a:buNone/>
            </a:pPr>
            <a:endParaRPr lang="sr-Latn-CS" sz="2000">
              <a:solidFill>
                <a:srgbClr val="0B0284"/>
              </a:solidFill>
              <a:latin typeface="Times New Roman" pitchFamily="18" charset="0"/>
            </a:endParaRPr>
          </a:p>
        </p:txBody>
      </p:sp>
      <p:sp>
        <p:nvSpPr>
          <p:cNvPr id="23555" name="WordArt 3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124075" y="1773238"/>
            <a:ext cx="23987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Гаранције</a:t>
            </a:r>
            <a:endParaRPr lang="en-US" b="1">
              <a:solidFill>
                <a:srgbClr val="0B0284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331913" y="3573463"/>
            <a:ext cx="4932362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solidFill>
                  <a:srgbClr val="0B0284"/>
                </a:solidFill>
              </a:rPr>
              <a:t>Ностро девизне гаранције</a:t>
            </a:r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Лоро девизне гаранције</a:t>
            </a:r>
          </a:p>
          <a:p>
            <a:r>
              <a:rPr lang="sr-Cyrl-CS">
                <a:solidFill>
                  <a:srgbClr val="0B0284"/>
                </a:solidFill>
              </a:rPr>
              <a:t>Пружање услуга консалтинга клијентима при реализацији спољнотрговинских послова и обављања динарског платног промета</a:t>
            </a:r>
            <a:endParaRPr lang="sr-Latn-CS">
              <a:solidFill>
                <a:srgbClr val="0B0284"/>
              </a:solidFill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403350" y="1844675"/>
            <a:ext cx="50641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Гаранције </a:t>
            </a:r>
            <a:br>
              <a:rPr lang="sr-Cyrl-CS" b="1">
                <a:solidFill>
                  <a:srgbClr val="0B0284"/>
                </a:solidFill>
              </a:rPr>
            </a:br>
            <a:r>
              <a:rPr lang="sr-Cyrl-CS" b="1">
                <a:solidFill>
                  <a:srgbClr val="0B0284"/>
                </a:solidFill>
              </a:rPr>
              <a:t>у пословању са иностранством Гаранције </a:t>
            </a:r>
            <a:br>
              <a:rPr lang="sr-Cyrl-CS" b="1">
                <a:solidFill>
                  <a:srgbClr val="0B0284"/>
                </a:solidFill>
              </a:rPr>
            </a:br>
            <a:r>
              <a:rPr lang="sr-Cyrl-CS" b="1">
                <a:solidFill>
                  <a:srgbClr val="0B0284"/>
                </a:solidFill>
              </a:rPr>
              <a:t>у пословању са иностранством</a:t>
            </a:r>
            <a:endParaRPr lang="en-US" b="1">
              <a:solidFill>
                <a:srgbClr val="0B0284"/>
              </a:solidFill>
            </a:endParaRPr>
          </a:p>
        </p:txBody>
      </p:sp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187450" y="3068638"/>
            <a:ext cx="5599113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r-Cyrl-CS">
                <a:solidFill>
                  <a:srgbClr val="0B0284"/>
                </a:solidFill>
              </a:rPr>
              <a:t>БАНКА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ВРШИ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ЕСКОНТ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МЕНИЦА</a:t>
            </a:r>
            <a:r>
              <a:rPr lang="en-US">
                <a:solidFill>
                  <a:srgbClr val="0B0284"/>
                </a:solidFill>
              </a:rPr>
              <a:t> O</a:t>
            </a:r>
            <a:r>
              <a:rPr lang="sr-Cyrl-CS">
                <a:solidFill>
                  <a:srgbClr val="0B0284"/>
                </a:solidFill>
              </a:rPr>
              <a:t>Д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ПРЕДУЗЕЋА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КЛИЈЕНАТА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БАНКЕ</a:t>
            </a:r>
            <a:r>
              <a:rPr lang="en-US">
                <a:solidFill>
                  <a:srgbClr val="0B0284"/>
                </a:solidFill>
              </a:rPr>
              <a:t>, </a:t>
            </a:r>
            <a:r>
              <a:rPr lang="sr-Cyrl-CS">
                <a:solidFill>
                  <a:srgbClr val="0B0284"/>
                </a:solidFill>
              </a:rPr>
              <a:t>ПО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КОЈИМА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СУ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ТРАСАНТИ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ПРЕДУЗЕЋА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КОЈИМА БАНКА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ИМА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ЗАКЉУЧЕН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СПОРАЗУМ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О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ЕСКОНТУ</a:t>
            </a:r>
            <a:r>
              <a:rPr lang="en-U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МЕНИЦА</a:t>
            </a:r>
            <a:endParaRPr lang="sr-Latn-CS">
              <a:solidFill>
                <a:srgbClr val="0B0284"/>
              </a:solidFill>
            </a:endParaRPr>
          </a:p>
          <a:p>
            <a:endParaRPr lang="sr-Latn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РОК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ОТПЛАТЕ</a:t>
            </a:r>
            <a:r>
              <a:rPr lang="sr-Latn-CS">
                <a:solidFill>
                  <a:srgbClr val="0B0284"/>
                </a:solidFill>
              </a:rPr>
              <a:t> </a:t>
            </a:r>
            <a:r>
              <a:rPr lang="sr-Cyrl-CS">
                <a:solidFill>
                  <a:srgbClr val="0B0284"/>
                </a:solidFill>
              </a:rPr>
              <a:t>ДО</a:t>
            </a:r>
            <a:r>
              <a:rPr lang="sr-Latn-CS">
                <a:solidFill>
                  <a:srgbClr val="0B0284"/>
                </a:solidFill>
              </a:rPr>
              <a:t> 6 </a:t>
            </a:r>
            <a:r>
              <a:rPr lang="sr-Cyrl-CS">
                <a:solidFill>
                  <a:srgbClr val="0B0284"/>
                </a:solidFill>
              </a:rPr>
              <a:t>МЕСЕЦИ</a:t>
            </a:r>
            <a:r>
              <a:rPr lang="sr-Latn-CS">
                <a:solidFill>
                  <a:srgbClr val="0B0284"/>
                </a:solidFill>
              </a:rPr>
              <a:t>, </a:t>
            </a:r>
            <a:r>
              <a:rPr lang="sr-Cyrl-CS">
                <a:solidFill>
                  <a:srgbClr val="0B0284"/>
                </a:solidFill>
              </a:rPr>
              <a:t>СА МОГУЋНОШЋУ ПРОДУЖЕЊА</a:t>
            </a:r>
            <a:endParaRPr lang="sr-Latn-CS">
              <a:solidFill>
                <a:srgbClr val="0B0284"/>
              </a:solidFill>
            </a:endParaRPr>
          </a:p>
          <a:p>
            <a:endParaRPr lang="sr-Cyrl-CS">
              <a:solidFill>
                <a:srgbClr val="0B0284"/>
              </a:solidFill>
            </a:endParaRPr>
          </a:p>
          <a:p>
            <a:r>
              <a:rPr lang="sr-Cyrl-CS">
                <a:solidFill>
                  <a:srgbClr val="0B0284"/>
                </a:solidFill>
              </a:rPr>
              <a:t>КАМАТА 1,</a:t>
            </a:r>
            <a:r>
              <a:rPr lang="sr-Latn-CS">
                <a:solidFill>
                  <a:srgbClr val="0B0284"/>
                </a:solidFill>
              </a:rPr>
              <a:t>8</a:t>
            </a:r>
            <a:r>
              <a:rPr lang="en-US">
                <a:solidFill>
                  <a:srgbClr val="0B0284"/>
                </a:solidFill>
              </a:rPr>
              <a:t>0</a:t>
            </a:r>
            <a:r>
              <a:rPr lang="sr-Cyrl-CS">
                <a:solidFill>
                  <a:srgbClr val="0B0284"/>
                </a:solidFill>
              </a:rPr>
              <a:t>%  - 2,00% МЕСЕЧНО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1619250" y="2060575"/>
            <a:ext cx="1876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Есконт меница</a:t>
            </a:r>
            <a:endParaRPr lang="en-US" b="1">
              <a:solidFill>
                <a:srgbClr val="0B0284"/>
              </a:solidFill>
            </a:endParaRP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1042988" y="2708275"/>
            <a:ext cx="579755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/>
            <a:r>
              <a:rPr lang="sr-Cyrl-CS" b="1">
                <a:solidFill>
                  <a:srgbClr val="0B0284"/>
                </a:solidFill>
              </a:rPr>
              <a:t>1. Уплате,  исплате и безготовинска плаћања физичких и правних лица – </a:t>
            </a:r>
            <a:r>
              <a:rPr lang="sr-Cyrl-CS">
                <a:solidFill>
                  <a:srgbClr val="0B0284"/>
                </a:solidFill>
              </a:rPr>
              <a:t>домаћи и међународни платни промет</a:t>
            </a:r>
          </a:p>
          <a:p>
            <a:pPr lvl="1"/>
            <a:endParaRPr lang="sr-Latn-CS">
              <a:solidFill>
                <a:srgbClr val="0B0284"/>
              </a:solidFill>
            </a:endParaRPr>
          </a:p>
          <a:p>
            <a:pPr lvl="1"/>
            <a:r>
              <a:rPr lang="sr-Cyrl-CS" b="1">
                <a:solidFill>
                  <a:srgbClr val="0B0284"/>
                </a:solidFill>
              </a:rPr>
              <a:t>2. Мењачки послови</a:t>
            </a:r>
          </a:p>
          <a:p>
            <a:pPr lvl="1"/>
            <a:endParaRPr lang="sr-Latn-CS">
              <a:solidFill>
                <a:srgbClr val="0B0284"/>
              </a:solidFill>
            </a:endParaRPr>
          </a:p>
          <a:p>
            <a:pPr lvl="1"/>
            <a:r>
              <a:rPr lang="sr-Cyrl-CS" b="1">
                <a:solidFill>
                  <a:srgbClr val="0B0284"/>
                </a:solidFill>
              </a:rPr>
              <a:t>3. Услуге брзог трансфера новца кроз мрежу </a:t>
            </a:r>
            <a:r>
              <a:rPr lang="en-US" b="1">
                <a:solidFill>
                  <a:srgbClr val="0B0284"/>
                </a:solidFill>
              </a:rPr>
              <a:t>Western Union</a:t>
            </a:r>
            <a:endParaRPr lang="sr-Cyrl-CS" b="1">
              <a:solidFill>
                <a:srgbClr val="0B0284"/>
              </a:solidFill>
            </a:endParaRPr>
          </a:p>
          <a:p>
            <a:pPr lvl="1"/>
            <a:endParaRPr lang="sr-Cyrl-CS" b="1">
              <a:solidFill>
                <a:srgbClr val="0B0284"/>
              </a:solidFill>
            </a:endParaRPr>
          </a:p>
          <a:p>
            <a:pPr lvl="1"/>
            <a:r>
              <a:rPr lang="sr-Cyrl-CS" b="1">
                <a:solidFill>
                  <a:srgbClr val="0B0284"/>
                </a:solidFill>
              </a:rPr>
              <a:t>4. Е-banking, SMS-banking, трајни налози</a:t>
            </a:r>
            <a:endParaRPr lang="sr-Latn-CS" b="1">
              <a:solidFill>
                <a:srgbClr val="0B0284"/>
              </a:solidFill>
            </a:endParaRP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331913" y="2060575"/>
            <a:ext cx="31257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r-Cyrl-CS" b="1">
                <a:solidFill>
                  <a:srgbClr val="0B0284"/>
                </a:solidFill>
              </a:rPr>
              <a:t>Понуда производа/услуга</a:t>
            </a:r>
            <a:endParaRPr lang="en-US" b="1">
              <a:solidFill>
                <a:srgbClr val="0B0284"/>
              </a:solidFill>
            </a:endParaRPr>
          </a:p>
        </p:txBody>
      </p:sp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268538" y="692150"/>
            <a:ext cx="38163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LAW BANKA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465</Words>
  <Application>Microsoft Office PowerPoint</Application>
  <PresentationFormat>On-screen Show (4:3)</PresentationFormat>
  <Paragraphs>99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Arial</vt:lpstr>
      <vt:lpstr>Times New Roman</vt:lpstr>
      <vt:lpstr>Wingdings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Profesor</dc:creator>
  <cp:lastModifiedBy>Olga</cp:lastModifiedBy>
  <cp:revision>8</cp:revision>
  <dcterms:created xsi:type="dcterms:W3CDTF">2012-10-30T10:53:01Z</dcterms:created>
  <dcterms:modified xsi:type="dcterms:W3CDTF">2012-10-31T08:20:21Z</dcterms:modified>
</cp:coreProperties>
</file>